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283" r:id="rId2"/>
    <p:sldId id="435" r:id="rId3"/>
    <p:sldId id="444" r:id="rId4"/>
    <p:sldId id="445" r:id="rId5"/>
    <p:sldId id="434" r:id="rId6"/>
    <p:sldId id="437" r:id="rId7"/>
    <p:sldId id="433" r:id="rId8"/>
    <p:sldId id="342" r:id="rId9"/>
    <p:sldId id="440" r:id="rId10"/>
    <p:sldId id="442" r:id="rId11"/>
    <p:sldId id="443" r:id="rId12"/>
    <p:sldId id="430" r:id="rId13"/>
    <p:sldId id="334" r:id="rId14"/>
    <p:sldId id="441" r:id="rId15"/>
    <p:sldId id="432" r:id="rId16"/>
    <p:sldId id="438" r:id="rId17"/>
    <p:sldId id="439" r:id="rId18"/>
    <p:sldId id="436" r:id="rId19"/>
  </p:sldIdLst>
  <p:sldSz cx="9144000" cy="6858000" type="screen4x3"/>
  <p:notesSz cx="7315200" cy="9601200"/>
  <p:defaultTextStyle>
    <a:defPPr>
      <a:defRPr lang="en-US"/>
    </a:defPPr>
    <a:lvl1pPr algn="r" rtl="0" fontAlgn="base">
      <a:spcBef>
        <a:spcPct val="0"/>
      </a:spcBef>
      <a:spcAft>
        <a:spcPct val="0"/>
      </a:spcAft>
      <a:defRPr kern="1200">
        <a:solidFill>
          <a:schemeClr val="tx1"/>
        </a:solidFill>
        <a:latin typeface="Arial" charset="0"/>
        <a:ea typeface="+mn-ea"/>
        <a:cs typeface="+mn-cs"/>
      </a:defRPr>
    </a:lvl1pPr>
    <a:lvl2pPr marL="457200" algn="r" rtl="0" fontAlgn="base">
      <a:spcBef>
        <a:spcPct val="0"/>
      </a:spcBef>
      <a:spcAft>
        <a:spcPct val="0"/>
      </a:spcAft>
      <a:defRPr kern="1200">
        <a:solidFill>
          <a:schemeClr val="tx1"/>
        </a:solidFill>
        <a:latin typeface="Arial" charset="0"/>
        <a:ea typeface="+mn-ea"/>
        <a:cs typeface="+mn-cs"/>
      </a:defRPr>
    </a:lvl2pPr>
    <a:lvl3pPr marL="914400" algn="r" rtl="0" fontAlgn="base">
      <a:spcBef>
        <a:spcPct val="0"/>
      </a:spcBef>
      <a:spcAft>
        <a:spcPct val="0"/>
      </a:spcAft>
      <a:defRPr kern="1200">
        <a:solidFill>
          <a:schemeClr val="tx1"/>
        </a:solidFill>
        <a:latin typeface="Arial" charset="0"/>
        <a:ea typeface="+mn-ea"/>
        <a:cs typeface="+mn-cs"/>
      </a:defRPr>
    </a:lvl3pPr>
    <a:lvl4pPr marL="1371600" algn="r" rtl="0" fontAlgn="base">
      <a:spcBef>
        <a:spcPct val="0"/>
      </a:spcBef>
      <a:spcAft>
        <a:spcPct val="0"/>
      </a:spcAft>
      <a:defRPr kern="1200">
        <a:solidFill>
          <a:schemeClr val="tx1"/>
        </a:solidFill>
        <a:latin typeface="Arial" charset="0"/>
        <a:ea typeface="+mn-ea"/>
        <a:cs typeface="+mn-cs"/>
      </a:defRPr>
    </a:lvl4pPr>
    <a:lvl5pPr marL="1828800" algn="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521415D9-36F7-43E2-AB2F-B90AF26B5E84}">
      <p14:sectionLst xmlns:p14="http://schemas.microsoft.com/office/powerpoint/2010/main">
        <p14:section name="Default Section" id="{45A039B5-E7A8-4BA9-9740-94D6C5A317A9}">
          <p14:sldIdLst>
            <p14:sldId id="283"/>
            <p14:sldId id="435"/>
            <p14:sldId id="444"/>
            <p14:sldId id="445"/>
            <p14:sldId id="434"/>
            <p14:sldId id="437"/>
            <p14:sldId id="433"/>
            <p14:sldId id="342"/>
            <p14:sldId id="440"/>
            <p14:sldId id="442"/>
            <p14:sldId id="443"/>
            <p14:sldId id="430"/>
            <p14:sldId id="334"/>
            <p14:sldId id="441"/>
            <p14:sldId id="432"/>
            <p14:sldId id="438"/>
            <p14:sldId id="439"/>
            <p14:sldId id="436"/>
          </p14:sldIdLst>
        </p14:section>
      </p14:section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Brent Johnston" initials="BJ" lastIdx="10"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8FFFC7"/>
    <a:srgbClr val="FFE6B3"/>
    <a:srgbClr val="FFE45D"/>
    <a:srgbClr val="E5F3F7"/>
    <a:srgbClr val="C9EDDB"/>
    <a:srgbClr val="A3E1C2"/>
    <a:srgbClr val="DCEFF0"/>
    <a:srgbClr val="0F3A6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4943" autoAdjust="0"/>
    <p:restoredTop sz="84281" autoAdjust="0"/>
  </p:normalViewPr>
  <p:slideViewPr>
    <p:cSldViewPr snapToGrid="0">
      <p:cViewPr varScale="1">
        <p:scale>
          <a:sx n="87" d="100"/>
          <a:sy n="87" d="100"/>
        </p:scale>
        <p:origin x="-1190" y="-82"/>
      </p:cViewPr>
      <p:guideLst>
        <p:guide orient="horz" pos="407"/>
        <p:guide orient="horz" pos="4103"/>
        <p:guide pos="579"/>
        <p:guide pos="5515"/>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Grid="0">
      <p:cViewPr varScale="1">
        <p:scale>
          <a:sx n="97" d="100"/>
          <a:sy n="97" d="100"/>
        </p:scale>
        <p:origin x="-3480" y="-96"/>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l" defTabSz="966788">
              <a:defRPr sz="1300"/>
            </a:lvl1pPr>
          </a:lstStyle>
          <a:p>
            <a:pPr>
              <a:defRPr/>
            </a:pPr>
            <a:endParaRPr lang="en-US"/>
          </a:p>
        </p:txBody>
      </p:sp>
      <p:sp>
        <p:nvSpPr>
          <p:cNvPr id="80899" name="Rectangle 3"/>
          <p:cNvSpPr>
            <a:spLocks noGrp="1" noChangeArrowheads="1"/>
          </p:cNvSpPr>
          <p:nvPr>
            <p:ph type="dt" idx="1"/>
          </p:nvPr>
        </p:nvSpPr>
        <p:spPr bwMode="auto">
          <a:xfrm>
            <a:off x="4143375" y="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defTabSz="966788">
              <a:defRPr sz="1300"/>
            </a:lvl1pPr>
          </a:lstStyle>
          <a:p>
            <a:pPr>
              <a:defRPr/>
            </a:pPr>
            <a:endParaRPr lang="en-US"/>
          </a:p>
        </p:txBody>
      </p:sp>
      <p:sp>
        <p:nvSpPr>
          <p:cNvPr id="19460" name="Rectangle 4"/>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901" name="Rectangle 5"/>
          <p:cNvSpPr>
            <a:spLocks noGrp="1" noChangeArrowheads="1"/>
          </p:cNvSpPr>
          <p:nvPr>
            <p:ph type="body" sz="quarter" idx="3"/>
          </p:nvPr>
        </p:nvSpPr>
        <p:spPr bwMode="auto">
          <a:xfrm>
            <a:off x="731838" y="4560888"/>
            <a:ext cx="5851525" cy="4319587"/>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80902" name="Rectangle 6"/>
          <p:cNvSpPr>
            <a:spLocks noGrp="1" noChangeArrowheads="1"/>
          </p:cNvSpPr>
          <p:nvPr>
            <p:ph type="ftr" sz="quarter" idx="4"/>
          </p:nvPr>
        </p:nvSpPr>
        <p:spPr bwMode="auto">
          <a:xfrm>
            <a:off x="0" y="9120188"/>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l" defTabSz="966788">
              <a:defRPr sz="1300"/>
            </a:lvl1pPr>
          </a:lstStyle>
          <a:p>
            <a:pPr>
              <a:defRPr/>
            </a:pPr>
            <a:endParaRPr lang="en-US"/>
          </a:p>
        </p:txBody>
      </p:sp>
      <p:sp>
        <p:nvSpPr>
          <p:cNvPr id="80903" name="Rectangle 7"/>
          <p:cNvSpPr>
            <a:spLocks noGrp="1" noChangeArrowheads="1"/>
          </p:cNvSpPr>
          <p:nvPr>
            <p:ph type="sldNum" sz="quarter" idx="5"/>
          </p:nvPr>
        </p:nvSpPr>
        <p:spPr bwMode="auto">
          <a:xfrm>
            <a:off x="4143375" y="9120188"/>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defTabSz="966788">
              <a:defRPr sz="1300"/>
            </a:lvl1pPr>
          </a:lstStyle>
          <a:p>
            <a:pPr>
              <a:defRPr/>
            </a:pPr>
            <a:fld id="{906F02F3-5792-481B-B029-8653251341DE}" type="slidenum">
              <a:rPr lang="en-US"/>
              <a:pPr>
                <a:defRPr/>
              </a:pPr>
              <a:t>‹#›</a:t>
            </a:fld>
            <a:endParaRPr lang="en-US"/>
          </a:p>
        </p:txBody>
      </p:sp>
    </p:spTree>
    <p:extLst>
      <p:ext uri="{BB962C8B-B14F-4D97-AF65-F5344CB8AC3E}">
        <p14:creationId xmlns:p14="http://schemas.microsoft.com/office/powerpoint/2010/main" val="81304496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a:solidFill>
                  <a:schemeClr val="tx1"/>
                </a:solidFill>
                <a:latin typeface="Arial" charset="0"/>
              </a:defRPr>
            </a:lvl1pPr>
            <a:lvl2pPr marL="742950" indent="-285750" defTabSz="966788" eaLnBrk="0" hangingPunct="0">
              <a:defRPr>
                <a:solidFill>
                  <a:schemeClr val="tx1"/>
                </a:solidFill>
                <a:latin typeface="Arial" charset="0"/>
              </a:defRPr>
            </a:lvl2pPr>
            <a:lvl3pPr marL="1143000" indent="-228600" defTabSz="966788" eaLnBrk="0" hangingPunct="0">
              <a:defRPr>
                <a:solidFill>
                  <a:schemeClr val="tx1"/>
                </a:solidFill>
                <a:latin typeface="Arial" charset="0"/>
              </a:defRPr>
            </a:lvl3pPr>
            <a:lvl4pPr marL="1600200" indent="-228600" defTabSz="966788" eaLnBrk="0" hangingPunct="0">
              <a:defRPr>
                <a:solidFill>
                  <a:schemeClr val="tx1"/>
                </a:solidFill>
                <a:latin typeface="Arial" charset="0"/>
              </a:defRPr>
            </a:lvl4pPr>
            <a:lvl5pPr marL="2057400" indent="-228600" defTabSz="966788" eaLnBrk="0" hangingPunct="0">
              <a:defRPr>
                <a:solidFill>
                  <a:schemeClr val="tx1"/>
                </a:solidFill>
                <a:latin typeface="Arial" charset="0"/>
              </a:defRPr>
            </a:lvl5pPr>
            <a:lvl6pPr marL="2514600" indent="-228600" algn="r" defTabSz="966788" eaLnBrk="0" fontAlgn="base" hangingPunct="0">
              <a:spcBef>
                <a:spcPct val="0"/>
              </a:spcBef>
              <a:spcAft>
                <a:spcPct val="0"/>
              </a:spcAft>
              <a:defRPr>
                <a:solidFill>
                  <a:schemeClr val="tx1"/>
                </a:solidFill>
                <a:latin typeface="Arial" charset="0"/>
              </a:defRPr>
            </a:lvl6pPr>
            <a:lvl7pPr marL="2971800" indent="-228600" algn="r" defTabSz="966788" eaLnBrk="0" fontAlgn="base" hangingPunct="0">
              <a:spcBef>
                <a:spcPct val="0"/>
              </a:spcBef>
              <a:spcAft>
                <a:spcPct val="0"/>
              </a:spcAft>
              <a:defRPr>
                <a:solidFill>
                  <a:schemeClr val="tx1"/>
                </a:solidFill>
                <a:latin typeface="Arial" charset="0"/>
              </a:defRPr>
            </a:lvl7pPr>
            <a:lvl8pPr marL="3429000" indent="-228600" algn="r" defTabSz="966788" eaLnBrk="0" fontAlgn="base" hangingPunct="0">
              <a:spcBef>
                <a:spcPct val="0"/>
              </a:spcBef>
              <a:spcAft>
                <a:spcPct val="0"/>
              </a:spcAft>
              <a:defRPr>
                <a:solidFill>
                  <a:schemeClr val="tx1"/>
                </a:solidFill>
                <a:latin typeface="Arial" charset="0"/>
              </a:defRPr>
            </a:lvl8pPr>
            <a:lvl9pPr marL="3886200" indent="-228600" algn="r" defTabSz="966788" eaLnBrk="0" fontAlgn="base" hangingPunct="0">
              <a:spcBef>
                <a:spcPct val="0"/>
              </a:spcBef>
              <a:spcAft>
                <a:spcPct val="0"/>
              </a:spcAft>
              <a:defRPr>
                <a:solidFill>
                  <a:schemeClr val="tx1"/>
                </a:solidFill>
                <a:latin typeface="Arial" charset="0"/>
              </a:defRPr>
            </a:lvl9pPr>
          </a:lstStyle>
          <a:p>
            <a:pPr eaLnBrk="1" hangingPunct="1"/>
            <a:fld id="{DA6163BE-872C-455B-8E7A-0F244FCAF861}" type="slidenum">
              <a:rPr lang="en-US" smtClean="0"/>
              <a:pPr eaLnBrk="1" hangingPunct="1"/>
              <a:t>1</a:t>
            </a:fld>
            <a:endParaRPr lang="en-US" smtClean="0"/>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is a noticeable line between VML and MBE, there was little to no change in water levels,</a:t>
            </a:r>
            <a:r>
              <a:rPr lang="en-US" baseline="0" dirty="0" smtClean="0"/>
              <a:t> so no overlap was collected.</a:t>
            </a:r>
          </a:p>
          <a:p>
            <a:endParaRPr lang="en-US" dirty="0"/>
          </a:p>
        </p:txBody>
      </p:sp>
      <p:sp>
        <p:nvSpPr>
          <p:cNvPr id="4" name="Slide Number Placeholder 3"/>
          <p:cNvSpPr>
            <a:spLocks noGrp="1"/>
          </p:cNvSpPr>
          <p:nvPr>
            <p:ph type="sldNum" sz="quarter" idx="10"/>
          </p:nvPr>
        </p:nvSpPr>
        <p:spPr/>
        <p:txBody>
          <a:bodyPr/>
          <a:lstStyle/>
          <a:p>
            <a:pPr>
              <a:defRPr/>
            </a:pPr>
            <a:fld id="{906F02F3-5792-481B-B029-8653251341DE}" type="slidenum">
              <a:rPr lang="en-US" smtClean="0"/>
              <a:pPr>
                <a:defRPr/>
              </a:pPr>
              <a:t>15</a:t>
            </a:fld>
            <a:endParaRPr lang="en-US"/>
          </a:p>
        </p:txBody>
      </p:sp>
    </p:spTree>
    <p:extLst>
      <p:ext uri="{BB962C8B-B14F-4D97-AF65-F5344CB8AC3E}">
        <p14:creationId xmlns:p14="http://schemas.microsoft.com/office/powerpoint/2010/main" val="15558862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can see the tower</a:t>
            </a:r>
            <a:r>
              <a:rPr lang="en-US" baseline="0" dirty="0" smtClean="0"/>
              <a:t> from the previous slide.</a:t>
            </a:r>
          </a:p>
          <a:p>
            <a:r>
              <a:rPr lang="en-US" baseline="0" dirty="0" smtClean="0"/>
              <a:t>This is an excellent example of how the survey data can turn into a working 3 D model of this dam structure.</a:t>
            </a:r>
          </a:p>
          <a:p>
            <a:r>
              <a:rPr lang="en-US" baseline="0" dirty="0" smtClean="0"/>
              <a:t>There also was a CAD drawing created of the intake house, both serve was excellent as-</a:t>
            </a:r>
            <a:r>
              <a:rPr lang="en-US" baseline="0" dirty="0" err="1" smtClean="0"/>
              <a:t>builts</a:t>
            </a:r>
            <a:r>
              <a:rPr lang="en-US" baseline="0" dirty="0" smtClean="0"/>
              <a:t> for this structure.</a:t>
            </a:r>
          </a:p>
          <a:p>
            <a:r>
              <a:rPr lang="en-US" sz="1200" kern="1200" dirty="0" smtClean="0">
                <a:solidFill>
                  <a:schemeClr val="tx1"/>
                </a:solidFill>
                <a:effectLst/>
                <a:latin typeface="Arial" charset="0"/>
                <a:ea typeface="+mn-ea"/>
                <a:cs typeface="+mn-cs"/>
              </a:rPr>
              <a:t>the combined dataset was used both for as built model (all be it a 100 years old) and for design of new intake and fish bypass structures.  </a:t>
            </a:r>
          </a:p>
          <a:p>
            <a:r>
              <a:rPr lang="en-US" sz="1200" kern="1200" dirty="0" smtClean="0">
                <a:solidFill>
                  <a:schemeClr val="tx1"/>
                </a:solidFill>
                <a:effectLst/>
                <a:latin typeface="Arial" charset="0"/>
                <a:ea typeface="+mn-ea"/>
                <a:cs typeface="+mn-cs"/>
              </a:rPr>
              <a:t>Data was also used to locate and avoid submerged trees</a:t>
            </a:r>
            <a:r>
              <a:rPr lang="en-US" sz="1200" kern="1200" baseline="0" dirty="0" smtClean="0">
                <a:solidFill>
                  <a:schemeClr val="tx1"/>
                </a:solidFill>
                <a:effectLst/>
                <a:latin typeface="Arial" charset="0"/>
                <a:ea typeface="+mn-ea"/>
                <a:cs typeface="+mn-cs"/>
              </a:rPr>
              <a:t> as netting and equipment was brought in for the fish by-pass</a:t>
            </a:r>
            <a:endParaRPr lang="en-US" dirty="0"/>
          </a:p>
        </p:txBody>
      </p:sp>
      <p:sp>
        <p:nvSpPr>
          <p:cNvPr id="4" name="Slide Number Placeholder 3"/>
          <p:cNvSpPr>
            <a:spLocks noGrp="1"/>
          </p:cNvSpPr>
          <p:nvPr>
            <p:ph type="sldNum" sz="quarter" idx="10"/>
          </p:nvPr>
        </p:nvSpPr>
        <p:spPr/>
        <p:txBody>
          <a:bodyPr/>
          <a:lstStyle/>
          <a:p>
            <a:pPr>
              <a:defRPr/>
            </a:pPr>
            <a:fld id="{906F02F3-5792-481B-B029-8653251341DE}" type="slidenum">
              <a:rPr lang="en-US" smtClean="0"/>
              <a:pPr>
                <a:defRPr/>
              </a:pPr>
              <a:t>16</a:t>
            </a:fld>
            <a:endParaRPr lang="en-US"/>
          </a:p>
        </p:txBody>
      </p:sp>
    </p:spTree>
    <p:extLst>
      <p:ext uri="{BB962C8B-B14F-4D97-AF65-F5344CB8AC3E}">
        <p14:creationId xmlns:p14="http://schemas.microsoft.com/office/powerpoint/2010/main" val="33766997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Slide Image Placeholder 1"/>
          <p:cNvSpPr>
            <a:spLocks noGrp="1" noRot="1" noChangeAspect="1"/>
          </p:cNvSpPr>
          <p:nvPr>
            <p:ph type="sldImg"/>
          </p:nvPr>
        </p:nvSpPr>
        <p:spPr bwMode="auto">
          <a:noFill/>
          <a:ln>
            <a:solidFill>
              <a:srgbClr val="000000"/>
            </a:solidFill>
            <a:miter lim="800000"/>
            <a:headEnd/>
            <a:tailEnd/>
          </a:ln>
        </p:spPr>
      </p:sp>
      <p:sp>
        <p:nvSpPr>
          <p:cNvPr id="75778" name="Notes Placeholder 2"/>
          <p:cNvSpPr>
            <a:spLocks noGrp="1"/>
          </p:cNvSpPr>
          <p:nvPr>
            <p:ph type="body" idx="1"/>
          </p:nvPr>
        </p:nvSpPr>
        <p:spPr bwMode="auto">
          <a:noFill/>
        </p:spPr>
        <p:txBody>
          <a:bodyPr wrap="square" numCol="1" anchor="t" anchorCtr="0" compatLnSpc="1">
            <a:prstTxWarp prst="textNoShape">
              <a:avLst/>
            </a:prstTxWarp>
          </a:bodyPr>
          <a:lstStyle/>
          <a:p>
            <a:pPr defTabSz="985838" eaLnBrk="1" hangingPunct="1">
              <a:spcBef>
                <a:spcPct val="0"/>
              </a:spcBef>
            </a:pPr>
            <a:r>
              <a:rPr lang="en-US" dirty="0" smtClean="0"/>
              <a:t>This collected data was presented to the client using Leica’s </a:t>
            </a:r>
            <a:r>
              <a:rPr lang="en-US" dirty="0" err="1" smtClean="0"/>
              <a:t>Tru</a:t>
            </a:r>
            <a:r>
              <a:rPr lang="en-US" dirty="0" smtClean="0"/>
              <a:t>-view an FREE interactive plug-in which works within Internet Explorer.</a:t>
            </a:r>
          </a:p>
          <a:p>
            <a:pPr defTabSz="985838" eaLnBrk="1" hangingPunct="1">
              <a:spcBef>
                <a:spcPct val="0"/>
              </a:spcBef>
            </a:pPr>
            <a:endParaRPr lang="en-US" dirty="0" smtClean="0"/>
          </a:p>
          <a:p>
            <a:pPr defTabSz="985838" eaLnBrk="1" hangingPunct="1">
              <a:spcBef>
                <a:spcPct val="0"/>
              </a:spcBef>
            </a:pPr>
            <a:r>
              <a:rPr lang="en-US" dirty="0" err="1" smtClean="0"/>
              <a:t>Truview</a:t>
            </a:r>
            <a:r>
              <a:rPr lang="en-US" dirty="0" smtClean="0"/>
              <a:t> advantage:</a:t>
            </a:r>
          </a:p>
          <a:p>
            <a:pPr defTabSz="985838" eaLnBrk="1" hangingPunct="1">
              <a:spcBef>
                <a:spcPct val="0"/>
              </a:spcBef>
            </a:pPr>
            <a:r>
              <a:rPr lang="en-US" dirty="0" err="1" smtClean="0"/>
              <a:t>Truview</a:t>
            </a:r>
            <a:r>
              <a:rPr lang="en-US" dirty="0" smtClean="0"/>
              <a:t> drapes a 360 degree image over top of all of the scanning point.</a:t>
            </a:r>
          </a:p>
          <a:p>
            <a:pPr defTabSz="985838" eaLnBrk="1" hangingPunct="1">
              <a:spcBef>
                <a:spcPct val="0"/>
              </a:spcBef>
            </a:pPr>
            <a:r>
              <a:rPr lang="en-US" dirty="0" smtClean="0"/>
              <a:t>Typical scanner viewing software only allows the user to look around.</a:t>
            </a:r>
          </a:p>
          <a:p>
            <a:pPr defTabSz="985838" eaLnBrk="1" hangingPunct="1">
              <a:spcBef>
                <a:spcPct val="0"/>
              </a:spcBef>
            </a:pPr>
            <a:endParaRPr lang="en-US" dirty="0" smtClean="0"/>
          </a:p>
        </p:txBody>
      </p:sp>
      <p:sp>
        <p:nvSpPr>
          <p:cNvPr id="7577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74EE3B8-4AF8-47CB-99C9-52FE80D72B23}" type="slidenum">
              <a:rPr lang="en-US"/>
              <a:pPr fontAlgn="base">
                <a:spcBef>
                  <a:spcPct val="0"/>
                </a:spcBef>
                <a:spcAft>
                  <a:spcPct val="0"/>
                </a:spcAft>
                <a:defRPr/>
              </a:pPr>
              <a:t>17</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Single beam </a:t>
            </a:r>
            <a:r>
              <a:rPr lang="en-US" dirty="0" err="1" smtClean="0"/>
              <a:t>echosounder</a:t>
            </a:r>
            <a:r>
              <a:rPr lang="en-US" baseline="0" dirty="0" smtClean="0"/>
              <a:t> is an easier and cheaper setup.  Dredgers best friend as it would be futile to achieve full bottom coverage as this system is limited to its first sonic return within its sonic cone (degree specified i.e. 3 degree beam).  Without RTK GPS quality tide solution vessel would require squat and settlement calculations and depth and position become questionable.  </a:t>
            </a:r>
          </a:p>
          <a:p>
            <a:endParaRPr lang="en-US" baseline="0" dirty="0" smtClean="0"/>
          </a:p>
          <a:p>
            <a:r>
              <a:rPr lang="en-US" baseline="0" dirty="0" smtClean="0"/>
              <a:t>Single beam sweep with the addition of more single beam </a:t>
            </a:r>
            <a:r>
              <a:rPr lang="en-US" baseline="0" dirty="0" err="1" smtClean="0"/>
              <a:t>echosounders</a:t>
            </a:r>
            <a:r>
              <a:rPr lang="en-US" baseline="0" dirty="0" smtClean="0"/>
              <a:t> one can increase your coverage.  With the right degree beam you could achieve full bottom coverage of the first return (highest point) within the sonic cone.  Motion unit recommended as uncorrected roll values can result in false or misleading bottom returns.</a:t>
            </a:r>
          </a:p>
          <a:p>
            <a:endParaRPr lang="en-US" baseline="0" dirty="0" smtClean="0"/>
          </a:p>
        </p:txBody>
      </p:sp>
      <p:sp>
        <p:nvSpPr>
          <p:cNvPr id="4" name="Slide Number Placeholder 3"/>
          <p:cNvSpPr>
            <a:spLocks noGrp="1"/>
          </p:cNvSpPr>
          <p:nvPr>
            <p:ph type="sldNum" sz="quarter" idx="10"/>
          </p:nvPr>
        </p:nvSpPr>
        <p:spPr/>
        <p:txBody>
          <a:bodyPr/>
          <a:lstStyle/>
          <a:p>
            <a:pPr>
              <a:defRPr/>
            </a:pPr>
            <a:fld id="{906F02F3-5792-481B-B029-8653251341DE}" type="slidenum">
              <a:rPr lang="en-US" smtClean="0"/>
              <a:pPr>
                <a:defRPr/>
              </a:pPr>
              <a:t>2</a:t>
            </a:fld>
            <a:endParaRPr lang="en-US"/>
          </a:p>
        </p:txBody>
      </p:sp>
    </p:spTree>
    <p:extLst>
      <p:ext uri="{BB962C8B-B14F-4D97-AF65-F5344CB8AC3E}">
        <p14:creationId xmlns:p14="http://schemas.microsoft.com/office/powerpoint/2010/main" val="11955685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err="1" smtClean="0"/>
              <a:t>Multibeam</a:t>
            </a:r>
            <a:r>
              <a:rPr lang="en-US" baseline="0" dirty="0" smtClean="0"/>
              <a:t> functions in a similar way to the sweep, just that the beams transmit from one unit rather than multiple units along a pole.  </a:t>
            </a:r>
            <a:r>
              <a:rPr lang="en-US" baseline="0" dirty="0" err="1" smtClean="0"/>
              <a:t>Multibeams</a:t>
            </a:r>
            <a:r>
              <a:rPr lang="en-US" baseline="0" dirty="0" smtClean="0"/>
              <a:t> can offer hundreds of sounding in a single ping and can cover around 3 times water depth (depending on the unit).  Beam degree can be inversely beneficial as single beam and sweep.  Smaller degree beams produce higher precision especially when combined with a higher number of beams.</a:t>
            </a:r>
          </a:p>
          <a:p>
            <a:endParaRPr lang="en-US" baseline="0" dirty="0" smtClean="0"/>
          </a:p>
          <a:p>
            <a:r>
              <a:rPr lang="en-US" baseline="0" dirty="0" smtClean="0"/>
              <a:t>Dual Head </a:t>
            </a:r>
            <a:r>
              <a:rPr lang="en-US" baseline="0" dirty="0" err="1" smtClean="0"/>
              <a:t>Multibeam</a:t>
            </a:r>
            <a:r>
              <a:rPr lang="en-US" baseline="0" dirty="0" smtClean="0"/>
              <a:t>.  Adding a second </a:t>
            </a:r>
            <a:r>
              <a:rPr lang="en-US" baseline="0" dirty="0" err="1" smtClean="0"/>
              <a:t>multibeam</a:t>
            </a:r>
            <a:r>
              <a:rPr lang="en-US" baseline="0" dirty="0" smtClean="0"/>
              <a:t> head and rotating them both outward from each other can increase coverage and number of sounding per ping (doubles) (but halves ping rate on some systems).  It is inevitable that the heads will have </a:t>
            </a:r>
            <a:r>
              <a:rPr lang="en-US" baseline="0" dirty="0" err="1" smtClean="0"/>
              <a:t>overlaping</a:t>
            </a:r>
            <a:r>
              <a:rPr lang="en-US" baseline="0" dirty="0" smtClean="0"/>
              <a:t> soundings/data and help for quality control procedures.  However having two heads that are rotated makes it more complicated to perform a system calibration based on measurements from vessel origin and pitch, roll and yaw values.</a:t>
            </a:r>
          </a:p>
          <a:p>
            <a:endParaRPr lang="en-US" baseline="0" dirty="0" smtClean="0"/>
          </a:p>
        </p:txBody>
      </p:sp>
      <p:sp>
        <p:nvSpPr>
          <p:cNvPr id="4" name="Slide Number Placeholder 3"/>
          <p:cNvSpPr>
            <a:spLocks noGrp="1"/>
          </p:cNvSpPr>
          <p:nvPr>
            <p:ph type="sldNum" sz="quarter" idx="10"/>
          </p:nvPr>
        </p:nvSpPr>
        <p:spPr/>
        <p:txBody>
          <a:bodyPr/>
          <a:lstStyle/>
          <a:p>
            <a:pPr>
              <a:defRPr/>
            </a:pPr>
            <a:fld id="{906F02F3-5792-481B-B029-8653251341DE}" type="slidenum">
              <a:rPr lang="en-US" smtClean="0"/>
              <a:pPr>
                <a:defRPr/>
              </a:pPr>
              <a:t>3</a:t>
            </a:fld>
            <a:endParaRPr lang="en-US"/>
          </a:p>
        </p:txBody>
      </p:sp>
    </p:spTree>
    <p:extLst>
      <p:ext uri="{BB962C8B-B14F-4D97-AF65-F5344CB8AC3E}">
        <p14:creationId xmlns:p14="http://schemas.microsoft.com/office/powerpoint/2010/main" val="11955685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VML is not overly common, but it beginning to become more prevalent in construction and survey industries.  This can be treated similar to a </a:t>
            </a:r>
            <a:r>
              <a:rPr lang="en-US" baseline="0" dirty="0" err="1" smtClean="0"/>
              <a:t>multibeam</a:t>
            </a:r>
            <a:r>
              <a:rPr lang="en-US" baseline="0" dirty="0" smtClean="0"/>
              <a:t> above water.  Its scans per second compares to ping rate and calibration and relation to origin are all treated in a similar fashion.  Newer lasers can have photographic data imbedded into the data points which actually colors the data point and creates an extremely realistic 3-D data set.  The position QC can be more challenging as it is derived in post processing rather than an instantaneous check.</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pPr>
              <a:defRPr/>
            </a:pPr>
            <a:fld id="{906F02F3-5792-481B-B029-8653251341DE}" type="slidenum">
              <a:rPr lang="en-US" smtClean="0"/>
              <a:pPr>
                <a:defRPr/>
              </a:pPr>
              <a:t>4</a:t>
            </a:fld>
            <a:endParaRPr lang="en-US"/>
          </a:p>
        </p:txBody>
      </p:sp>
    </p:spTree>
    <p:extLst>
      <p:ext uri="{BB962C8B-B14F-4D97-AF65-F5344CB8AC3E}">
        <p14:creationId xmlns:p14="http://schemas.microsoft.com/office/powerpoint/2010/main" val="11955685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a:ln/>
        </p:spPr>
      </p:sp>
      <p:sp>
        <p:nvSpPr>
          <p:cNvPr id="215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Swath</a:t>
            </a:r>
            <a:r>
              <a:rPr lang="en-US" baseline="0" dirty="0" smtClean="0"/>
              <a:t> dependent on boom width.  As you can image this has diminishing returns as the pole can be caught on many </a:t>
            </a:r>
            <a:r>
              <a:rPr lang="en-US" baseline="0" dirty="0" err="1" smtClean="0"/>
              <a:t>many</a:t>
            </a:r>
            <a:r>
              <a:rPr lang="en-US" baseline="0" dirty="0" smtClean="0"/>
              <a:t> things.  We have found that this system is better for shallow waters and can provide more coverage than </a:t>
            </a:r>
            <a:r>
              <a:rPr lang="en-US" baseline="0" dirty="0" err="1" smtClean="0"/>
              <a:t>multibeam</a:t>
            </a:r>
            <a:r>
              <a:rPr lang="en-US" baseline="0" dirty="0" smtClean="0"/>
              <a:t> in waters 6ft or less.  </a:t>
            </a:r>
          </a:p>
          <a:p>
            <a:r>
              <a:rPr lang="en-US" baseline="0" dirty="0" err="1" smtClean="0"/>
              <a:t>multibeam</a:t>
            </a:r>
            <a:r>
              <a:rPr lang="en-US" baseline="0" dirty="0" smtClean="0"/>
              <a:t> and sweep can easily be used on the same job in the same area…better with two boats.  But the slide shows an example of a data set were the river has a distinct channel that is easily surveyed with MBE and shallow areas that are better collected with a Sweep system.  By using similar RTK GPS, motion units and qc methods it is not surprise to see the data complement each other within small factions of a foot.</a:t>
            </a:r>
            <a:endParaRPr lang="en-US" dirty="0" smtClean="0"/>
          </a:p>
        </p:txBody>
      </p:sp>
      <p:sp>
        <p:nvSpPr>
          <p:cNvPr id="215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a:solidFill>
                  <a:schemeClr val="tx1"/>
                </a:solidFill>
                <a:latin typeface="Arial" charset="0"/>
              </a:defRPr>
            </a:lvl1pPr>
            <a:lvl2pPr marL="742950" indent="-285750" defTabSz="966788" eaLnBrk="0" hangingPunct="0">
              <a:defRPr>
                <a:solidFill>
                  <a:schemeClr val="tx1"/>
                </a:solidFill>
                <a:latin typeface="Arial" charset="0"/>
              </a:defRPr>
            </a:lvl2pPr>
            <a:lvl3pPr marL="1143000" indent="-228600" defTabSz="966788" eaLnBrk="0" hangingPunct="0">
              <a:defRPr>
                <a:solidFill>
                  <a:schemeClr val="tx1"/>
                </a:solidFill>
                <a:latin typeface="Arial" charset="0"/>
              </a:defRPr>
            </a:lvl3pPr>
            <a:lvl4pPr marL="1600200" indent="-228600" defTabSz="966788" eaLnBrk="0" hangingPunct="0">
              <a:defRPr>
                <a:solidFill>
                  <a:schemeClr val="tx1"/>
                </a:solidFill>
                <a:latin typeface="Arial" charset="0"/>
              </a:defRPr>
            </a:lvl4pPr>
            <a:lvl5pPr marL="2057400" indent="-228600" defTabSz="966788" eaLnBrk="0" hangingPunct="0">
              <a:defRPr>
                <a:solidFill>
                  <a:schemeClr val="tx1"/>
                </a:solidFill>
                <a:latin typeface="Arial" charset="0"/>
              </a:defRPr>
            </a:lvl5pPr>
            <a:lvl6pPr marL="2514600" indent="-228600" algn="r" defTabSz="966788" eaLnBrk="0" fontAlgn="base" hangingPunct="0">
              <a:spcBef>
                <a:spcPct val="0"/>
              </a:spcBef>
              <a:spcAft>
                <a:spcPct val="0"/>
              </a:spcAft>
              <a:defRPr>
                <a:solidFill>
                  <a:schemeClr val="tx1"/>
                </a:solidFill>
                <a:latin typeface="Arial" charset="0"/>
              </a:defRPr>
            </a:lvl6pPr>
            <a:lvl7pPr marL="2971800" indent="-228600" algn="r" defTabSz="966788" eaLnBrk="0" fontAlgn="base" hangingPunct="0">
              <a:spcBef>
                <a:spcPct val="0"/>
              </a:spcBef>
              <a:spcAft>
                <a:spcPct val="0"/>
              </a:spcAft>
              <a:defRPr>
                <a:solidFill>
                  <a:schemeClr val="tx1"/>
                </a:solidFill>
                <a:latin typeface="Arial" charset="0"/>
              </a:defRPr>
            </a:lvl7pPr>
            <a:lvl8pPr marL="3429000" indent="-228600" algn="r" defTabSz="966788" eaLnBrk="0" fontAlgn="base" hangingPunct="0">
              <a:spcBef>
                <a:spcPct val="0"/>
              </a:spcBef>
              <a:spcAft>
                <a:spcPct val="0"/>
              </a:spcAft>
              <a:defRPr>
                <a:solidFill>
                  <a:schemeClr val="tx1"/>
                </a:solidFill>
                <a:latin typeface="Arial" charset="0"/>
              </a:defRPr>
            </a:lvl8pPr>
            <a:lvl9pPr marL="3886200" indent="-228600" algn="r" defTabSz="966788" eaLnBrk="0" fontAlgn="base" hangingPunct="0">
              <a:spcBef>
                <a:spcPct val="0"/>
              </a:spcBef>
              <a:spcAft>
                <a:spcPct val="0"/>
              </a:spcAft>
              <a:defRPr>
                <a:solidFill>
                  <a:schemeClr val="tx1"/>
                </a:solidFill>
                <a:latin typeface="Arial" charset="0"/>
              </a:defRPr>
            </a:lvl9pPr>
          </a:lstStyle>
          <a:p>
            <a:pPr eaLnBrk="1" hangingPunct="1"/>
            <a:fld id="{E858C699-8AF7-4837-AB61-1024148C95F7}" type="slidenum">
              <a:rPr lang="en-US" smtClean="0"/>
              <a:pPr eaLnBrk="1" hangingPunct="1"/>
              <a:t>5</a:t>
            </a:fld>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Data example</a:t>
            </a:r>
            <a:r>
              <a:rPr lang="en-US" baseline="0" dirty="0" smtClean="0"/>
              <a:t> of a large shallow area surveyed in a skunk striping method with a sweep system.  You can see the only real limitation is the lack of complete coverage.   The benefit of using the sweep over a single </a:t>
            </a:r>
            <a:r>
              <a:rPr lang="en-US" baseline="0" dirty="0" err="1" smtClean="0"/>
              <a:t>single</a:t>
            </a:r>
            <a:r>
              <a:rPr lang="en-US" baseline="0" dirty="0" smtClean="0"/>
              <a:t> beam would be dramatic increase in collection efficiency and coverage, outer poles can reach in shorelines easier without losing GPS coverage under trees etc. </a:t>
            </a:r>
            <a:endParaRPr lang="en-US" dirty="0"/>
          </a:p>
        </p:txBody>
      </p:sp>
      <p:sp>
        <p:nvSpPr>
          <p:cNvPr id="4" name="Slide Number Placeholder 3"/>
          <p:cNvSpPr>
            <a:spLocks noGrp="1"/>
          </p:cNvSpPr>
          <p:nvPr>
            <p:ph type="sldNum" sz="quarter" idx="10"/>
          </p:nvPr>
        </p:nvSpPr>
        <p:spPr/>
        <p:txBody>
          <a:bodyPr/>
          <a:lstStyle/>
          <a:p>
            <a:pPr>
              <a:defRPr/>
            </a:pPr>
            <a:fld id="{906F02F3-5792-481B-B029-8653251341DE}" type="slidenum">
              <a:rPr lang="en-US" smtClean="0"/>
              <a:pPr>
                <a:defRPr/>
              </a:pPr>
              <a:t>6</a:t>
            </a:fld>
            <a:endParaRPr lang="en-US"/>
          </a:p>
        </p:txBody>
      </p:sp>
    </p:spTree>
    <p:extLst>
      <p:ext uri="{BB962C8B-B14F-4D97-AF65-F5344CB8AC3E}">
        <p14:creationId xmlns:p14="http://schemas.microsoft.com/office/powerpoint/2010/main" val="16520960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25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High resolution structural scans</a:t>
            </a:r>
          </a:p>
          <a:p>
            <a:endParaRPr lang="en-US" dirty="0" smtClean="0"/>
          </a:p>
          <a:p>
            <a:r>
              <a:rPr lang="en-US" dirty="0" err="1" smtClean="0"/>
              <a:t>Forebay</a:t>
            </a:r>
            <a:endParaRPr lang="en-US" dirty="0" smtClean="0"/>
          </a:p>
          <a:p>
            <a:endParaRPr lang="en-US" dirty="0" smtClean="0"/>
          </a:p>
          <a:p>
            <a:r>
              <a:rPr lang="en-US" dirty="0" smtClean="0"/>
              <a:t>Intake structures</a:t>
            </a:r>
          </a:p>
          <a:p>
            <a:endParaRPr lang="en-US" dirty="0" smtClean="0"/>
          </a:p>
          <a:p>
            <a:r>
              <a:rPr lang="en-US" dirty="0" smtClean="0"/>
              <a:t>Trash racks</a:t>
            </a:r>
          </a:p>
          <a:p>
            <a:endParaRPr lang="en-US" dirty="0" smtClean="0"/>
          </a:p>
          <a:p>
            <a:r>
              <a:rPr lang="en-US" dirty="0" smtClean="0"/>
              <a:t>locks</a:t>
            </a:r>
          </a:p>
        </p:txBody>
      </p:sp>
      <p:sp>
        <p:nvSpPr>
          <p:cNvPr id="225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a:solidFill>
                  <a:schemeClr val="tx1"/>
                </a:solidFill>
                <a:latin typeface="Arial" charset="0"/>
              </a:defRPr>
            </a:lvl1pPr>
            <a:lvl2pPr marL="742950" indent="-285750" defTabSz="966788" eaLnBrk="0" hangingPunct="0">
              <a:defRPr>
                <a:solidFill>
                  <a:schemeClr val="tx1"/>
                </a:solidFill>
                <a:latin typeface="Arial" charset="0"/>
              </a:defRPr>
            </a:lvl2pPr>
            <a:lvl3pPr marL="1143000" indent="-228600" defTabSz="966788" eaLnBrk="0" hangingPunct="0">
              <a:defRPr>
                <a:solidFill>
                  <a:schemeClr val="tx1"/>
                </a:solidFill>
                <a:latin typeface="Arial" charset="0"/>
              </a:defRPr>
            </a:lvl3pPr>
            <a:lvl4pPr marL="1600200" indent="-228600" defTabSz="966788" eaLnBrk="0" hangingPunct="0">
              <a:defRPr>
                <a:solidFill>
                  <a:schemeClr val="tx1"/>
                </a:solidFill>
                <a:latin typeface="Arial" charset="0"/>
              </a:defRPr>
            </a:lvl4pPr>
            <a:lvl5pPr marL="2057400" indent="-228600" defTabSz="966788" eaLnBrk="0" hangingPunct="0">
              <a:defRPr>
                <a:solidFill>
                  <a:schemeClr val="tx1"/>
                </a:solidFill>
                <a:latin typeface="Arial" charset="0"/>
              </a:defRPr>
            </a:lvl5pPr>
            <a:lvl6pPr marL="2514600" indent="-228600" algn="r" defTabSz="966788" eaLnBrk="0" fontAlgn="base" hangingPunct="0">
              <a:spcBef>
                <a:spcPct val="0"/>
              </a:spcBef>
              <a:spcAft>
                <a:spcPct val="0"/>
              </a:spcAft>
              <a:defRPr>
                <a:solidFill>
                  <a:schemeClr val="tx1"/>
                </a:solidFill>
                <a:latin typeface="Arial" charset="0"/>
              </a:defRPr>
            </a:lvl6pPr>
            <a:lvl7pPr marL="2971800" indent="-228600" algn="r" defTabSz="966788" eaLnBrk="0" fontAlgn="base" hangingPunct="0">
              <a:spcBef>
                <a:spcPct val="0"/>
              </a:spcBef>
              <a:spcAft>
                <a:spcPct val="0"/>
              </a:spcAft>
              <a:defRPr>
                <a:solidFill>
                  <a:schemeClr val="tx1"/>
                </a:solidFill>
                <a:latin typeface="Arial" charset="0"/>
              </a:defRPr>
            </a:lvl7pPr>
            <a:lvl8pPr marL="3429000" indent="-228600" algn="r" defTabSz="966788" eaLnBrk="0" fontAlgn="base" hangingPunct="0">
              <a:spcBef>
                <a:spcPct val="0"/>
              </a:spcBef>
              <a:spcAft>
                <a:spcPct val="0"/>
              </a:spcAft>
              <a:defRPr>
                <a:solidFill>
                  <a:schemeClr val="tx1"/>
                </a:solidFill>
                <a:latin typeface="Arial" charset="0"/>
              </a:defRPr>
            </a:lvl8pPr>
            <a:lvl9pPr marL="3886200" indent="-228600" algn="r" defTabSz="966788" eaLnBrk="0" fontAlgn="base" hangingPunct="0">
              <a:spcBef>
                <a:spcPct val="0"/>
              </a:spcBef>
              <a:spcAft>
                <a:spcPct val="0"/>
              </a:spcAft>
              <a:defRPr>
                <a:solidFill>
                  <a:schemeClr val="tx1"/>
                </a:solidFill>
                <a:latin typeface="Arial" charset="0"/>
              </a:defRPr>
            </a:lvl9pPr>
          </a:lstStyle>
          <a:p>
            <a:pPr eaLnBrk="1" hangingPunct="1"/>
            <a:fld id="{6DDFC52C-DD5F-4726-8D0B-6C4EC5D7DAE1}" type="slidenum">
              <a:rPr lang="en-US" smtClean="0"/>
              <a:pPr eaLnBrk="1" hangingPunct="1"/>
              <a:t>8</a:t>
            </a:fld>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Rot="1" noChangeAspect="1" noChangeArrowheads="1" noTextEdit="1"/>
          </p:cNvSpPr>
          <p:nvPr>
            <p:ph type="sldImg"/>
          </p:nvPr>
        </p:nvSpPr>
        <p:spPr>
          <a:ln/>
        </p:spPr>
      </p:sp>
      <p:sp>
        <p:nvSpPr>
          <p:cNvPr id="79875" name="Rectangle 3"/>
          <p:cNvSpPr>
            <a:spLocks noGrp="1" noChangeArrowheads="1"/>
          </p:cNvSpPr>
          <p:nvPr>
            <p:ph type="body" idx="1"/>
          </p:nvPr>
        </p:nvSpPr>
        <p:spPr>
          <a:noFill/>
          <a:ln/>
        </p:spPr>
        <p:txBody>
          <a:bodyPr/>
          <a:lstStyle/>
          <a:p>
            <a:pPr eaLnBrk="1" hangingPunct="1"/>
            <a:r>
              <a:rPr lang="en-US" dirty="0" smtClean="0"/>
              <a:t>Sand wave structure, bottom elevation and sediment transport vary by flow conditions.</a:t>
            </a:r>
          </a:p>
          <a:p>
            <a:pPr eaLnBrk="1" hangingPunct="1"/>
            <a:endParaRPr lang="en-US" dirty="0" smtClean="0"/>
          </a:p>
          <a:p>
            <a:pPr eaLnBrk="1" hangingPunct="1"/>
            <a:endParaRPr lang="en-US" dirty="0"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Similar, but lacking of detail and true</a:t>
            </a:r>
            <a:r>
              <a:rPr lang="en-US" baseline="0" dirty="0" smtClean="0"/>
              <a:t> deep and shoals. (hard to see I am sure…good </a:t>
            </a:r>
            <a:r>
              <a:rPr lang="en-US" baseline="0" dirty="0" err="1" smtClean="0"/>
              <a:t>pyschological</a:t>
            </a:r>
            <a:r>
              <a:rPr lang="en-US" baseline="0" dirty="0" smtClean="0"/>
              <a:t> trick to make the MBE data prettier and easier to understand)</a:t>
            </a:r>
          </a:p>
          <a:p>
            <a:r>
              <a:rPr lang="en-US" baseline="0" dirty="0" smtClean="0"/>
              <a:t>Sunken boat filled with spiny lobsters (sent divers down) found amongst many other definitive features.</a:t>
            </a:r>
            <a:endParaRPr lang="en-US" dirty="0"/>
          </a:p>
        </p:txBody>
      </p:sp>
      <p:sp>
        <p:nvSpPr>
          <p:cNvPr id="4" name="Slide Number Placeholder 3"/>
          <p:cNvSpPr>
            <a:spLocks noGrp="1"/>
          </p:cNvSpPr>
          <p:nvPr>
            <p:ph type="sldNum" sz="quarter" idx="10"/>
          </p:nvPr>
        </p:nvSpPr>
        <p:spPr/>
        <p:txBody>
          <a:bodyPr/>
          <a:lstStyle/>
          <a:p>
            <a:pPr>
              <a:defRPr/>
            </a:pPr>
            <a:fld id="{906F02F3-5792-481B-B029-8653251341DE}" type="slidenum">
              <a:rPr lang="en-US" smtClean="0"/>
              <a:pPr>
                <a:defRPr/>
              </a:pPr>
              <a:t>10</a:t>
            </a:fld>
            <a:endParaRPr lang="en-US"/>
          </a:p>
        </p:txBody>
      </p:sp>
    </p:spTree>
    <p:extLst>
      <p:ext uri="{BB962C8B-B14F-4D97-AF65-F5344CB8AC3E}">
        <p14:creationId xmlns:p14="http://schemas.microsoft.com/office/powerpoint/2010/main" val="250292747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32" descr="Template-Pieces-title-logo-TTEC"/>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3048000"/>
            <a:ext cx="91440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3" descr="text-1"/>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1" descr="Template-Pieces-title-pms65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0" y="4803775"/>
            <a:ext cx="9144000" cy="205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5" descr="Tt logo band for presentations copy"/>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0" y="3035300"/>
            <a:ext cx="91440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 name="Rectangle 2"/>
          <p:cNvSpPr>
            <a:spLocks noGrp="1" noChangeArrowheads="1"/>
          </p:cNvSpPr>
          <p:nvPr>
            <p:ph type="ctrTitle"/>
          </p:nvPr>
        </p:nvSpPr>
        <p:spPr>
          <a:xfrm>
            <a:off x="477838" y="273050"/>
            <a:ext cx="8223250" cy="1512888"/>
          </a:xfrm>
          <a:effectLst>
            <a:outerShdw dist="35921" dir="2700000" algn="ctr" rotWithShape="0">
              <a:schemeClr val="tx1"/>
            </a:outerShdw>
          </a:effectLst>
        </p:spPr>
        <p:txBody>
          <a:bodyPr/>
          <a:lstStyle>
            <a:lvl1pPr algn="ctr">
              <a:defRPr sz="3900"/>
            </a:lvl1pPr>
          </a:lstStyle>
          <a:p>
            <a:r>
              <a:rPr lang="en-US"/>
              <a:t>Click to edit Master title style</a:t>
            </a:r>
          </a:p>
        </p:txBody>
      </p:sp>
      <p:sp>
        <p:nvSpPr>
          <p:cNvPr id="3075" name="Rectangle 3"/>
          <p:cNvSpPr>
            <a:spLocks noGrp="1" noChangeArrowheads="1"/>
          </p:cNvSpPr>
          <p:nvPr>
            <p:ph type="subTitle" idx="1"/>
          </p:nvPr>
        </p:nvSpPr>
        <p:spPr>
          <a:xfrm>
            <a:off x="477838" y="5180013"/>
            <a:ext cx="8218487" cy="1082675"/>
          </a:xfrm>
          <a:effectLst>
            <a:outerShdw dist="35921" dir="2700000" algn="ctr" rotWithShape="0">
              <a:schemeClr val="tx1"/>
            </a:outerShdw>
          </a:effectLst>
        </p:spPr>
        <p:txBody>
          <a:bodyPr/>
          <a:lstStyle>
            <a:lvl1pPr marL="0" indent="0" algn="ctr">
              <a:buFont typeface="Wingdings" pitchFamily="2" charset="2"/>
              <a:buNone/>
              <a:defRPr sz="2800" b="1"/>
            </a:lvl1pPr>
          </a:lstStyle>
          <a:p>
            <a:r>
              <a:rPr lang="en-US"/>
              <a:t>Click to edit Master subtitle style</a:t>
            </a:r>
          </a:p>
        </p:txBody>
      </p:sp>
    </p:spTree>
    <p:extLst>
      <p:ext uri="{BB962C8B-B14F-4D97-AF65-F5344CB8AC3E}">
        <p14:creationId xmlns:p14="http://schemas.microsoft.com/office/powerpoint/2010/main" val="30838554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49A6597C-9367-4EDB-9890-314AE10700A4}" type="slidenum">
              <a:rPr lang="en-US"/>
              <a:pPr>
                <a:defRPr/>
              </a:pPr>
              <a:t>‹#›</a:t>
            </a:fld>
            <a:endParaRPr lang="en-US"/>
          </a:p>
        </p:txBody>
      </p:sp>
    </p:spTree>
    <p:extLst>
      <p:ext uri="{BB962C8B-B14F-4D97-AF65-F5344CB8AC3E}">
        <p14:creationId xmlns:p14="http://schemas.microsoft.com/office/powerpoint/2010/main" val="33764130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35763" y="280988"/>
            <a:ext cx="2165350" cy="63627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39713" y="280988"/>
            <a:ext cx="6343650" cy="63627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46726B3A-C73E-4CE3-9EBA-74766AFC6543}" type="slidenum">
              <a:rPr lang="en-US"/>
              <a:pPr>
                <a:defRPr/>
              </a:pPr>
              <a:t>‹#›</a:t>
            </a:fld>
            <a:endParaRPr lang="en-US"/>
          </a:p>
        </p:txBody>
      </p:sp>
    </p:spTree>
    <p:extLst>
      <p:ext uri="{BB962C8B-B14F-4D97-AF65-F5344CB8AC3E}">
        <p14:creationId xmlns:p14="http://schemas.microsoft.com/office/powerpoint/2010/main" val="2279862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46063" y="280988"/>
            <a:ext cx="7223125" cy="48895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239713" y="1028700"/>
            <a:ext cx="4254500" cy="5614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6613" y="1028700"/>
            <a:ext cx="4254500" cy="5614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a:ln/>
        </p:spPr>
        <p:txBody>
          <a:bodyPr/>
          <a:lstStyle>
            <a:lvl1pPr>
              <a:defRPr/>
            </a:lvl1pPr>
          </a:lstStyle>
          <a:p>
            <a:pPr>
              <a:defRPr/>
            </a:pPr>
            <a:fld id="{50BA2A50-4018-43FD-B911-B00A5166426F}" type="slidenum">
              <a:rPr lang="en-US"/>
              <a:pPr>
                <a:defRPr/>
              </a:pPr>
              <a:t>‹#›</a:t>
            </a:fld>
            <a:endParaRPr lang="en-US"/>
          </a:p>
        </p:txBody>
      </p:sp>
    </p:spTree>
    <p:extLst>
      <p:ext uri="{BB962C8B-B14F-4D97-AF65-F5344CB8AC3E}">
        <p14:creationId xmlns:p14="http://schemas.microsoft.com/office/powerpoint/2010/main" val="2568700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8D6D65CE-74C7-4222-A7AC-92F26369644A}" type="slidenum">
              <a:rPr lang="en-US"/>
              <a:pPr>
                <a:defRPr/>
              </a:pPr>
              <a:t>‹#›</a:t>
            </a:fld>
            <a:endParaRPr lang="en-US"/>
          </a:p>
        </p:txBody>
      </p:sp>
    </p:spTree>
    <p:extLst>
      <p:ext uri="{BB962C8B-B14F-4D97-AF65-F5344CB8AC3E}">
        <p14:creationId xmlns:p14="http://schemas.microsoft.com/office/powerpoint/2010/main" val="5806342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fld id="{71080270-14AA-483B-A6A4-950240AF7C29}" type="slidenum">
              <a:rPr lang="en-US"/>
              <a:pPr>
                <a:defRPr/>
              </a:pPr>
              <a:t>‹#›</a:t>
            </a:fld>
            <a:endParaRPr lang="en-US"/>
          </a:p>
        </p:txBody>
      </p:sp>
    </p:spTree>
    <p:extLst>
      <p:ext uri="{BB962C8B-B14F-4D97-AF65-F5344CB8AC3E}">
        <p14:creationId xmlns:p14="http://schemas.microsoft.com/office/powerpoint/2010/main" val="15674326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39713" y="1028700"/>
            <a:ext cx="4254500" cy="56149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6613" y="1028700"/>
            <a:ext cx="4254500" cy="56149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a:ln/>
        </p:spPr>
        <p:txBody>
          <a:bodyPr/>
          <a:lstStyle>
            <a:lvl1pPr>
              <a:defRPr/>
            </a:lvl1pPr>
          </a:lstStyle>
          <a:p>
            <a:pPr>
              <a:defRPr/>
            </a:pPr>
            <a:fld id="{F70EDF4B-4988-4E27-B199-59D9D246AEBF}" type="slidenum">
              <a:rPr lang="en-US"/>
              <a:pPr>
                <a:defRPr/>
              </a:pPr>
              <a:t>‹#›</a:t>
            </a:fld>
            <a:endParaRPr lang="en-US"/>
          </a:p>
        </p:txBody>
      </p:sp>
    </p:spTree>
    <p:extLst>
      <p:ext uri="{BB962C8B-B14F-4D97-AF65-F5344CB8AC3E}">
        <p14:creationId xmlns:p14="http://schemas.microsoft.com/office/powerpoint/2010/main" val="7780691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sldNum" sz="quarter" idx="10"/>
          </p:nvPr>
        </p:nvSpPr>
        <p:spPr>
          <a:ln/>
        </p:spPr>
        <p:txBody>
          <a:bodyPr/>
          <a:lstStyle>
            <a:lvl1pPr>
              <a:defRPr/>
            </a:lvl1pPr>
          </a:lstStyle>
          <a:p>
            <a:pPr>
              <a:defRPr/>
            </a:pPr>
            <a:fld id="{AA3B6224-1499-4B5F-AE5D-3F122EE3AF09}" type="slidenum">
              <a:rPr lang="en-US"/>
              <a:pPr>
                <a:defRPr/>
              </a:pPr>
              <a:t>‹#›</a:t>
            </a:fld>
            <a:endParaRPr lang="en-US"/>
          </a:p>
        </p:txBody>
      </p:sp>
    </p:spTree>
    <p:extLst>
      <p:ext uri="{BB962C8B-B14F-4D97-AF65-F5344CB8AC3E}">
        <p14:creationId xmlns:p14="http://schemas.microsoft.com/office/powerpoint/2010/main" val="26211141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sldNum" sz="quarter" idx="10"/>
          </p:nvPr>
        </p:nvSpPr>
        <p:spPr>
          <a:ln/>
        </p:spPr>
        <p:txBody>
          <a:bodyPr/>
          <a:lstStyle>
            <a:lvl1pPr>
              <a:defRPr/>
            </a:lvl1pPr>
          </a:lstStyle>
          <a:p>
            <a:pPr>
              <a:defRPr/>
            </a:pPr>
            <a:fld id="{7970945A-5274-45D9-A24E-BF1DD0F8FC8E}" type="slidenum">
              <a:rPr lang="en-US"/>
              <a:pPr>
                <a:defRPr/>
              </a:pPr>
              <a:t>‹#›</a:t>
            </a:fld>
            <a:endParaRPr lang="en-US"/>
          </a:p>
        </p:txBody>
      </p:sp>
    </p:spTree>
    <p:extLst>
      <p:ext uri="{BB962C8B-B14F-4D97-AF65-F5344CB8AC3E}">
        <p14:creationId xmlns:p14="http://schemas.microsoft.com/office/powerpoint/2010/main" val="17612753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0F39AE79-D129-4D46-9CE1-951DF39AFA99}" type="slidenum">
              <a:rPr lang="en-US"/>
              <a:pPr>
                <a:defRPr/>
              </a:pPr>
              <a:t>‹#›</a:t>
            </a:fld>
            <a:endParaRPr lang="en-US"/>
          </a:p>
        </p:txBody>
      </p:sp>
    </p:spTree>
    <p:extLst>
      <p:ext uri="{BB962C8B-B14F-4D97-AF65-F5344CB8AC3E}">
        <p14:creationId xmlns:p14="http://schemas.microsoft.com/office/powerpoint/2010/main" val="39294250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D372F1F2-C35E-4828-930E-F74434804C9B}" type="slidenum">
              <a:rPr lang="en-US"/>
              <a:pPr>
                <a:defRPr/>
              </a:pPr>
              <a:t>‹#›</a:t>
            </a:fld>
            <a:endParaRPr lang="en-US"/>
          </a:p>
        </p:txBody>
      </p:sp>
    </p:spTree>
    <p:extLst>
      <p:ext uri="{BB962C8B-B14F-4D97-AF65-F5344CB8AC3E}">
        <p14:creationId xmlns:p14="http://schemas.microsoft.com/office/powerpoint/2010/main" val="18896972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EFD8E86F-6098-4684-A02C-166DFC374D83}" type="slidenum">
              <a:rPr lang="en-US"/>
              <a:pPr>
                <a:defRPr/>
              </a:pPr>
              <a:t>‹#›</a:t>
            </a:fld>
            <a:endParaRPr lang="en-US"/>
          </a:p>
        </p:txBody>
      </p:sp>
    </p:spTree>
    <p:extLst>
      <p:ext uri="{BB962C8B-B14F-4D97-AF65-F5344CB8AC3E}">
        <p14:creationId xmlns:p14="http://schemas.microsoft.com/office/powerpoint/2010/main" val="8988260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18" descr="text-1"/>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0" y="0"/>
            <a:ext cx="914400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 name="Rectangle 20"/>
          <p:cNvSpPr>
            <a:spLocks noChangeArrowheads="1"/>
          </p:cNvSpPr>
          <p:nvPr userDrawn="1"/>
        </p:nvSpPr>
        <p:spPr bwMode="auto">
          <a:xfrm>
            <a:off x="0" y="0"/>
            <a:ext cx="9144000" cy="846138"/>
          </a:xfrm>
          <a:prstGeom prst="rect">
            <a:avLst/>
          </a:prstGeom>
          <a:solidFill>
            <a:srgbClr val="000080">
              <a:alpha val="50000"/>
            </a:srgbClr>
          </a:solidFill>
          <a:ln w="9525">
            <a:noFill/>
            <a:miter lim="800000"/>
            <a:headEnd/>
            <a:tailEnd/>
          </a:ln>
          <a:effectLst/>
        </p:spPr>
        <p:txBody>
          <a:bodyPr wrap="none" anchor="ctr"/>
          <a:lstStyle/>
          <a:p>
            <a:pPr>
              <a:defRPr/>
            </a:pPr>
            <a:endParaRPr lang="en-US"/>
          </a:p>
        </p:txBody>
      </p:sp>
      <p:sp>
        <p:nvSpPr>
          <p:cNvPr id="1028" name="Rectangle 2"/>
          <p:cNvSpPr>
            <a:spLocks noGrp="1" noChangeArrowheads="1"/>
          </p:cNvSpPr>
          <p:nvPr>
            <p:ph type="title"/>
          </p:nvPr>
        </p:nvSpPr>
        <p:spPr bwMode="auto">
          <a:xfrm>
            <a:off x="246063" y="280988"/>
            <a:ext cx="7223125"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239713" y="1028700"/>
            <a:ext cx="8661400" cy="5614988"/>
          </a:xfrm>
          <a:prstGeom prst="rect">
            <a:avLst/>
          </a:prstGeom>
          <a:noFill/>
          <a:ln w="9525">
            <a:noFill/>
            <a:miter lim="800000"/>
            <a:headEnd/>
            <a:tailEnd/>
          </a:ln>
          <a:effectLst>
            <a:outerShdw dist="17961" dir="2700000" algn="ctr" rotWithShape="0">
              <a:schemeClr val="tx1"/>
            </a:outerShdw>
          </a:effectLst>
        </p:spPr>
        <p:txBody>
          <a:bodyPr vert="horz" wrap="square" lIns="0" tIns="0" rIns="0" bIns="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30" name="Rectangle 6"/>
          <p:cNvSpPr>
            <a:spLocks noGrp="1" noChangeArrowheads="1"/>
          </p:cNvSpPr>
          <p:nvPr>
            <p:ph type="sldNum" sz="quarter" idx="4"/>
          </p:nvPr>
        </p:nvSpPr>
        <p:spPr bwMode="auto">
          <a:xfrm>
            <a:off x="76200" y="6697663"/>
            <a:ext cx="304800" cy="122237"/>
          </a:xfrm>
          <a:prstGeom prst="rect">
            <a:avLst/>
          </a:prstGeom>
          <a:noFill/>
          <a:ln w="9525">
            <a:noFill/>
            <a:miter lim="800000"/>
            <a:headEnd/>
            <a:tailEnd/>
          </a:ln>
          <a:effectLst/>
        </p:spPr>
        <p:txBody>
          <a:bodyPr vert="horz" wrap="square" lIns="0" tIns="0" rIns="0" bIns="0" numCol="1" anchor="b" anchorCtr="0" compatLnSpc="1">
            <a:prstTxWarp prst="textNoShape">
              <a:avLst/>
            </a:prstTxWarp>
            <a:spAutoFit/>
          </a:bodyPr>
          <a:lstStyle>
            <a:lvl1pPr algn="l">
              <a:defRPr sz="800">
                <a:solidFill>
                  <a:schemeClr val="bg1"/>
                </a:solidFill>
              </a:defRPr>
            </a:lvl1pPr>
          </a:lstStyle>
          <a:p>
            <a:pPr>
              <a:defRPr/>
            </a:pPr>
            <a:fld id="{1385B5BF-84D0-4E50-8320-F599FD6C30E1}" type="slidenum">
              <a:rPr lang="en-US"/>
              <a:pPr>
                <a:defRPr/>
              </a:pPr>
              <a:t>‹#›</a:t>
            </a:fld>
            <a:endParaRPr lang="en-US"/>
          </a:p>
        </p:txBody>
      </p:sp>
      <p:pic>
        <p:nvPicPr>
          <p:cNvPr id="1031" name="Picture 19" descr="Tt 2007 white"/>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631113" y="153988"/>
            <a:ext cx="1295400" cy="35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38" r:id="rId1"/>
    <p:sldLayoutId id="2147483737" r:id="rId2"/>
    <p:sldLayoutId id="2147483736" r:id="rId3"/>
    <p:sldLayoutId id="2147483735" r:id="rId4"/>
    <p:sldLayoutId id="2147483734" r:id="rId5"/>
    <p:sldLayoutId id="2147483733" r:id="rId6"/>
    <p:sldLayoutId id="2147483732" r:id="rId7"/>
    <p:sldLayoutId id="2147483731" r:id="rId8"/>
    <p:sldLayoutId id="2147483730" r:id="rId9"/>
    <p:sldLayoutId id="2147483729" r:id="rId10"/>
    <p:sldLayoutId id="2147483728" r:id="rId11"/>
    <p:sldLayoutId id="2147483727" r:id="rId12"/>
  </p:sldLayoutIdLst>
  <p:hf hdr="0" ftr="0" dt="0"/>
  <p:txStyles>
    <p:titleStyle>
      <a:lvl1pPr algn="l" rtl="0" eaLnBrk="0" fontAlgn="base" hangingPunct="0">
        <a:lnSpc>
          <a:spcPct val="85000"/>
        </a:lnSpc>
        <a:spcBef>
          <a:spcPct val="0"/>
        </a:spcBef>
        <a:spcAft>
          <a:spcPct val="0"/>
        </a:spcAft>
        <a:defRPr sz="2600" b="1">
          <a:solidFill>
            <a:srgbClr val="FEEA94"/>
          </a:solidFill>
          <a:latin typeface="+mj-lt"/>
          <a:ea typeface="+mj-ea"/>
          <a:cs typeface="+mj-cs"/>
        </a:defRPr>
      </a:lvl1pPr>
      <a:lvl2pPr algn="l" rtl="0" eaLnBrk="0" fontAlgn="base" hangingPunct="0">
        <a:lnSpc>
          <a:spcPct val="85000"/>
        </a:lnSpc>
        <a:spcBef>
          <a:spcPct val="0"/>
        </a:spcBef>
        <a:spcAft>
          <a:spcPct val="0"/>
        </a:spcAft>
        <a:defRPr sz="2600" b="1">
          <a:solidFill>
            <a:srgbClr val="FEEA94"/>
          </a:solidFill>
          <a:latin typeface="Arial Narrow" pitchFamily="34" charset="0"/>
        </a:defRPr>
      </a:lvl2pPr>
      <a:lvl3pPr algn="l" rtl="0" eaLnBrk="0" fontAlgn="base" hangingPunct="0">
        <a:lnSpc>
          <a:spcPct val="85000"/>
        </a:lnSpc>
        <a:spcBef>
          <a:spcPct val="0"/>
        </a:spcBef>
        <a:spcAft>
          <a:spcPct val="0"/>
        </a:spcAft>
        <a:defRPr sz="2600" b="1">
          <a:solidFill>
            <a:srgbClr val="FEEA94"/>
          </a:solidFill>
          <a:latin typeface="Arial Narrow" pitchFamily="34" charset="0"/>
        </a:defRPr>
      </a:lvl3pPr>
      <a:lvl4pPr algn="l" rtl="0" eaLnBrk="0" fontAlgn="base" hangingPunct="0">
        <a:lnSpc>
          <a:spcPct val="85000"/>
        </a:lnSpc>
        <a:spcBef>
          <a:spcPct val="0"/>
        </a:spcBef>
        <a:spcAft>
          <a:spcPct val="0"/>
        </a:spcAft>
        <a:defRPr sz="2600" b="1">
          <a:solidFill>
            <a:srgbClr val="FEEA94"/>
          </a:solidFill>
          <a:latin typeface="Arial Narrow" pitchFamily="34" charset="0"/>
        </a:defRPr>
      </a:lvl4pPr>
      <a:lvl5pPr algn="l" rtl="0" eaLnBrk="0" fontAlgn="base" hangingPunct="0">
        <a:lnSpc>
          <a:spcPct val="85000"/>
        </a:lnSpc>
        <a:spcBef>
          <a:spcPct val="0"/>
        </a:spcBef>
        <a:spcAft>
          <a:spcPct val="0"/>
        </a:spcAft>
        <a:defRPr sz="2600" b="1">
          <a:solidFill>
            <a:srgbClr val="FEEA94"/>
          </a:solidFill>
          <a:latin typeface="Arial Narrow" pitchFamily="34" charset="0"/>
        </a:defRPr>
      </a:lvl5pPr>
      <a:lvl6pPr marL="457200" algn="l" rtl="0" fontAlgn="base">
        <a:lnSpc>
          <a:spcPct val="85000"/>
        </a:lnSpc>
        <a:spcBef>
          <a:spcPct val="0"/>
        </a:spcBef>
        <a:spcAft>
          <a:spcPct val="0"/>
        </a:spcAft>
        <a:defRPr sz="2600" b="1">
          <a:solidFill>
            <a:srgbClr val="FEEA94"/>
          </a:solidFill>
          <a:latin typeface="Arial Narrow" pitchFamily="34" charset="0"/>
        </a:defRPr>
      </a:lvl6pPr>
      <a:lvl7pPr marL="914400" algn="l" rtl="0" fontAlgn="base">
        <a:lnSpc>
          <a:spcPct val="85000"/>
        </a:lnSpc>
        <a:spcBef>
          <a:spcPct val="0"/>
        </a:spcBef>
        <a:spcAft>
          <a:spcPct val="0"/>
        </a:spcAft>
        <a:defRPr sz="2600" b="1">
          <a:solidFill>
            <a:srgbClr val="FEEA94"/>
          </a:solidFill>
          <a:latin typeface="Arial Narrow" pitchFamily="34" charset="0"/>
        </a:defRPr>
      </a:lvl7pPr>
      <a:lvl8pPr marL="1371600" algn="l" rtl="0" fontAlgn="base">
        <a:lnSpc>
          <a:spcPct val="85000"/>
        </a:lnSpc>
        <a:spcBef>
          <a:spcPct val="0"/>
        </a:spcBef>
        <a:spcAft>
          <a:spcPct val="0"/>
        </a:spcAft>
        <a:defRPr sz="2600" b="1">
          <a:solidFill>
            <a:srgbClr val="FEEA94"/>
          </a:solidFill>
          <a:latin typeface="Arial Narrow" pitchFamily="34" charset="0"/>
        </a:defRPr>
      </a:lvl8pPr>
      <a:lvl9pPr marL="1828800" algn="l" rtl="0" fontAlgn="base">
        <a:lnSpc>
          <a:spcPct val="85000"/>
        </a:lnSpc>
        <a:spcBef>
          <a:spcPct val="0"/>
        </a:spcBef>
        <a:spcAft>
          <a:spcPct val="0"/>
        </a:spcAft>
        <a:defRPr sz="2600" b="1">
          <a:solidFill>
            <a:srgbClr val="FEEA94"/>
          </a:solidFill>
          <a:latin typeface="Arial Narrow" pitchFamily="34" charset="0"/>
        </a:defRPr>
      </a:lvl9pPr>
    </p:titleStyle>
    <p:bodyStyle>
      <a:lvl1pPr marL="231775" indent="-231775" algn="l" rtl="0" eaLnBrk="0" fontAlgn="base" hangingPunct="0">
        <a:spcBef>
          <a:spcPct val="60000"/>
        </a:spcBef>
        <a:spcAft>
          <a:spcPct val="0"/>
        </a:spcAft>
        <a:buClr>
          <a:srgbClr val="FEEA94"/>
        </a:buClr>
        <a:buFont typeface="Wingdings" pitchFamily="2" charset="2"/>
        <a:buChar char="§"/>
        <a:defRPr sz="2400">
          <a:solidFill>
            <a:schemeClr val="bg1"/>
          </a:solidFill>
          <a:latin typeface="+mn-lt"/>
          <a:ea typeface="+mn-ea"/>
          <a:cs typeface="+mn-cs"/>
        </a:defRPr>
      </a:lvl1pPr>
      <a:lvl2pPr marL="519113" indent="-173038" algn="l" rtl="0" eaLnBrk="0" fontAlgn="base" hangingPunct="0">
        <a:spcBef>
          <a:spcPct val="30000"/>
        </a:spcBef>
        <a:spcAft>
          <a:spcPct val="0"/>
        </a:spcAft>
        <a:buClr>
          <a:srgbClr val="FEEA94"/>
        </a:buClr>
        <a:buChar char="•"/>
        <a:defRPr sz="2000">
          <a:solidFill>
            <a:schemeClr val="bg1"/>
          </a:solidFill>
          <a:latin typeface="+mn-lt"/>
        </a:defRPr>
      </a:lvl2pPr>
      <a:lvl3pPr marL="796925" indent="-163513" algn="l" rtl="0" eaLnBrk="0" fontAlgn="base" hangingPunct="0">
        <a:spcBef>
          <a:spcPct val="30000"/>
        </a:spcBef>
        <a:spcAft>
          <a:spcPct val="0"/>
        </a:spcAft>
        <a:buClr>
          <a:srgbClr val="FEEA94"/>
        </a:buClr>
        <a:buFont typeface="Arial" charset="0"/>
        <a:buChar char="-"/>
        <a:defRPr sz="2000">
          <a:solidFill>
            <a:schemeClr val="bg1"/>
          </a:solidFill>
          <a:latin typeface="+mn-lt"/>
        </a:defRPr>
      </a:lvl3pPr>
      <a:lvl4pPr marL="1084263" indent="-173038" algn="l" rtl="0" eaLnBrk="0" fontAlgn="base" hangingPunct="0">
        <a:spcBef>
          <a:spcPct val="30000"/>
        </a:spcBef>
        <a:spcAft>
          <a:spcPct val="0"/>
        </a:spcAft>
        <a:buClr>
          <a:srgbClr val="FEEA94"/>
        </a:buClr>
        <a:buFont typeface="Arial" charset="0"/>
        <a:buChar char="-"/>
        <a:defRPr sz="2000">
          <a:solidFill>
            <a:schemeClr val="bg1"/>
          </a:solidFill>
          <a:latin typeface="+mn-lt"/>
        </a:defRPr>
      </a:lvl4pPr>
      <a:lvl5pPr marL="1371600" indent="-173038" algn="l" rtl="0" eaLnBrk="0" fontAlgn="base" hangingPunct="0">
        <a:spcBef>
          <a:spcPct val="30000"/>
        </a:spcBef>
        <a:spcAft>
          <a:spcPct val="0"/>
        </a:spcAft>
        <a:buClr>
          <a:srgbClr val="FEEA94"/>
        </a:buClr>
        <a:buFont typeface="Arial" charset="0"/>
        <a:buChar char="-"/>
        <a:defRPr sz="2000">
          <a:solidFill>
            <a:schemeClr val="bg1"/>
          </a:solidFill>
          <a:latin typeface="+mn-lt"/>
        </a:defRPr>
      </a:lvl5pPr>
      <a:lvl6pPr marL="1828800" indent="-173038" algn="l" rtl="0" fontAlgn="base">
        <a:spcBef>
          <a:spcPct val="30000"/>
        </a:spcBef>
        <a:spcAft>
          <a:spcPct val="0"/>
        </a:spcAft>
        <a:buClr>
          <a:srgbClr val="FEEA94"/>
        </a:buClr>
        <a:buFont typeface="Arial" charset="0"/>
        <a:buChar char="-"/>
        <a:defRPr sz="2000">
          <a:solidFill>
            <a:schemeClr val="bg1"/>
          </a:solidFill>
          <a:latin typeface="+mn-lt"/>
        </a:defRPr>
      </a:lvl6pPr>
      <a:lvl7pPr marL="2286000" indent="-173038" algn="l" rtl="0" fontAlgn="base">
        <a:spcBef>
          <a:spcPct val="30000"/>
        </a:spcBef>
        <a:spcAft>
          <a:spcPct val="0"/>
        </a:spcAft>
        <a:buClr>
          <a:srgbClr val="FEEA94"/>
        </a:buClr>
        <a:buFont typeface="Arial" charset="0"/>
        <a:buChar char="-"/>
        <a:defRPr sz="2000">
          <a:solidFill>
            <a:schemeClr val="bg1"/>
          </a:solidFill>
          <a:latin typeface="+mn-lt"/>
        </a:defRPr>
      </a:lvl7pPr>
      <a:lvl8pPr marL="2743200" indent="-173038" algn="l" rtl="0" fontAlgn="base">
        <a:spcBef>
          <a:spcPct val="30000"/>
        </a:spcBef>
        <a:spcAft>
          <a:spcPct val="0"/>
        </a:spcAft>
        <a:buClr>
          <a:srgbClr val="FEEA94"/>
        </a:buClr>
        <a:buFont typeface="Arial" charset="0"/>
        <a:buChar char="-"/>
        <a:defRPr sz="2000">
          <a:solidFill>
            <a:schemeClr val="bg1"/>
          </a:solidFill>
          <a:latin typeface="+mn-lt"/>
        </a:defRPr>
      </a:lvl8pPr>
      <a:lvl9pPr marL="3200400" indent="-173038" algn="l" rtl="0" fontAlgn="base">
        <a:spcBef>
          <a:spcPct val="30000"/>
        </a:spcBef>
        <a:spcAft>
          <a:spcPct val="0"/>
        </a:spcAft>
        <a:buClr>
          <a:srgbClr val="FEEA94"/>
        </a:buClr>
        <a:buFont typeface="Arial" charset="0"/>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25.png"/><Relationship Id="rId5" Type="http://schemas.microsoft.com/office/2007/relationships/hdphoto" Target="../media/hdphoto1.wdp"/><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jpeg"/></Relationships>
</file>

<file path=ppt/slides/_rels/slide1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1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cid:image002.jpg@01CC6E18.D44BA720" TargetMode="External"/><Relationship Id="rId5" Type="http://schemas.openxmlformats.org/officeDocument/2006/relationships/image" Target="../media/image36.jpeg"/><Relationship Id="rId4" Type="http://schemas.openxmlformats.org/officeDocument/2006/relationships/image" Target="cid:image001.jpg@01CC6E18.6EF481D0"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5.xml"/><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503" name="Rectangle 23"/>
          <p:cNvSpPr>
            <a:spLocks noGrp="1" noChangeArrowheads="1"/>
          </p:cNvSpPr>
          <p:nvPr>
            <p:ph type="ctrTitle"/>
          </p:nvPr>
        </p:nvSpPr>
        <p:spPr>
          <a:xfrm>
            <a:off x="94075" y="375054"/>
            <a:ext cx="8961437" cy="2089150"/>
          </a:xfrm>
        </p:spPr>
        <p:txBody>
          <a:bodyPr/>
          <a:lstStyle/>
          <a:p>
            <a:pPr eaLnBrk="1" hangingPunct="1">
              <a:lnSpc>
                <a:spcPct val="94000"/>
              </a:lnSpc>
              <a:defRPr/>
            </a:pPr>
            <a:r>
              <a:rPr lang="en-US" dirty="0"/>
              <a:t>Combined, High Resolution Bathymetric </a:t>
            </a:r>
            <a:r>
              <a:rPr lang="en-US" dirty="0" smtClean="0"/>
              <a:t/>
            </a:r>
            <a:br>
              <a:rPr lang="en-US" dirty="0" smtClean="0"/>
            </a:br>
            <a:r>
              <a:rPr lang="en-US" dirty="0" smtClean="0"/>
              <a:t>and </a:t>
            </a:r>
            <a:r>
              <a:rPr lang="en-US" dirty="0"/>
              <a:t>Shoreline Survey Solutions for </a:t>
            </a:r>
            <a:r>
              <a:rPr lang="en-US" dirty="0" smtClean="0"/>
              <a:t/>
            </a:r>
            <a:br>
              <a:rPr lang="en-US" dirty="0" smtClean="0"/>
            </a:br>
            <a:r>
              <a:rPr lang="en-US" dirty="0" smtClean="0"/>
              <a:t>Dredging </a:t>
            </a:r>
            <a:r>
              <a:rPr lang="en-US" dirty="0"/>
              <a:t>and Construction Operations</a:t>
            </a:r>
            <a:endParaRPr lang="en-US" dirty="0" smtClean="0">
              <a:solidFill>
                <a:srgbClr val="FFE6B3"/>
              </a:solidFill>
            </a:endParaRPr>
          </a:p>
        </p:txBody>
      </p:sp>
      <p:sp>
        <p:nvSpPr>
          <p:cNvPr id="3075" name="Rectangle 3"/>
          <p:cNvSpPr>
            <a:spLocks noChangeArrowheads="1"/>
          </p:cNvSpPr>
          <p:nvPr/>
        </p:nvSpPr>
        <p:spPr bwMode="auto">
          <a:xfrm>
            <a:off x="457200" y="5181600"/>
            <a:ext cx="8218488" cy="1676400"/>
          </a:xfrm>
          <a:prstGeom prst="rect">
            <a:avLst/>
          </a:prstGeom>
          <a:noFill/>
          <a:ln w="9525">
            <a:noFill/>
            <a:miter lim="800000"/>
            <a:headEnd/>
            <a:tailEnd/>
          </a:ln>
          <a:effectLst>
            <a:outerShdw dist="35921" dir="2700000" algn="ctr" rotWithShape="0">
              <a:schemeClr val="tx1"/>
            </a:outerShdw>
          </a:effectLst>
        </p:spPr>
        <p:txBody>
          <a:bodyPr lIns="0" tIns="0" rIns="0" bIns="0"/>
          <a:lstStyle/>
          <a:p>
            <a:pPr algn="ctr">
              <a:lnSpc>
                <a:spcPct val="90000"/>
              </a:lnSpc>
              <a:spcBef>
                <a:spcPct val="60000"/>
              </a:spcBef>
              <a:buClr>
                <a:srgbClr val="FEEA94"/>
              </a:buClr>
              <a:buFont typeface="Wingdings" pitchFamily="2" charset="2"/>
              <a:buNone/>
              <a:defRPr/>
            </a:pPr>
            <a:endParaRPr lang="en-US" sz="2400" dirty="0">
              <a:solidFill>
                <a:schemeClr val="bg1"/>
              </a:solidFill>
              <a:latin typeface="Arial Narrow" pitchFamily="34" charset="0"/>
            </a:endParaRPr>
          </a:p>
        </p:txBody>
      </p:sp>
      <p:sp>
        <p:nvSpPr>
          <p:cNvPr id="4" name="TextBox 3"/>
          <p:cNvSpPr txBox="1"/>
          <p:nvPr/>
        </p:nvSpPr>
        <p:spPr>
          <a:xfrm>
            <a:off x="1188720" y="5029199"/>
            <a:ext cx="6896100" cy="1323439"/>
          </a:xfrm>
          <a:prstGeom prst="rect">
            <a:avLst/>
          </a:prstGeom>
          <a:noFill/>
        </p:spPr>
        <p:txBody>
          <a:bodyPr wrap="square" rtlCol="0">
            <a:spAutoFit/>
          </a:bodyPr>
          <a:lstStyle/>
          <a:p>
            <a:pPr algn="ctr"/>
            <a:r>
              <a:rPr lang="en-US" sz="2000" b="1" dirty="0" smtClean="0">
                <a:solidFill>
                  <a:schemeClr val="bg1"/>
                </a:solidFill>
              </a:rPr>
              <a:t>WEDA Midwest Chapter Conference</a:t>
            </a:r>
          </a:p>
          <a:p>
            <a:pPr algn="ctr"/>
            <a:r>
              <a:rPr lang="en-US" sz="2000" b="1" dirty="0" smtClean="0">
                <a:solidFill>
                  <a:schemeClr val="bg1"/>
                </a:solidFill>
              </a:rPr>
              <a:t>April 27, 2012</a:t>
            </a:r>
          </a:p>
          <a:p>
            <a:pPr algn="ctr"/>
            <a:endParaRPr lang="en-US" sz="2000" b="1" dirty="0" smtClean="0">
              <a:solidFill>
                <a:schemeClr val="bg1"/>
              </a:solidFill>
            </a:endParaRPr>
          </a:p>
          <a:p>
            <a:pPr algn="ctr"/>
            <a:r>
              <a:rPr lang="en-US" sz="2000" b="1" dirty="0" smtClean="0">
                <a:solidFill>
                  <a:schemeClr val="bg1"/>
                </a:solidFill>
              </a:rPr>
              <a:t>Kyle Enright</a:t>
            </a:r>
            <a:endParaRPr lang="en-US" sz="2000" b="1" dirty="0">
              <a:solidFill>
                <a:schemeClr val="bg1"/>
              </a:solidFill>
            </a:endParaRPr>
          </a:p>
        </p:txBody>
      </p:sp>
    </p:spTree>
  </p:cSld>
  <p:clrMapOvr>
    <a:masterClrMapping/>
  </p:clrMapOvr>
  <p:transition spd="med">
    <p:fade thruBlk="1"/>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46063" y="202332"/>
            <a:ext cx="7223125" cy="488950"/>
          </a:xfrm>
        </p:spPr>
        <p:txBody>
          <a:bodyPr/>
          <a:lstStyle/>
          <a:p>
            <a:r>
              <a:rPr lang="en-US" sz="3400" dirty="0" err="1" smtClean="0"/>
              <a:t>Multibeam</a:t>
            </a:r>
            <a:r>
              <a:rPr lang="en-US" sz="3400" dirty="0" smtClean="0"/>
              <a:t> vs. Single Beam</a:t>
            </a:r>
            <a:endParaRPr lang="en-US" sz="3400" dirty="0"/>
          </a:p>
        </p:txBody>
      </p:sp>
      <p:sp>
        <p:nvSpPr>
          <p:cNvPr id="2" name="Slide Number Placeholder 1"/>
          <p:cNvSpPr>
            <a:spLocks noGrp="1"/>
          </p:cNvSpPr>
          <p:nvPr>
            <p:ph type="sldNum" sz="quarter" idx="10"/>
          </p:nvPr>
        </p:nvSpPr>
        <p:spPr/>
        <p:txBody>
          <a:bodyPr/>
          <a:lstStyle/>
          <a:p>
            <a:pPr>
              <a:defRPr/>
            </a:pPr>
            <a:fld id="{0F39AE79-D129-4D46-9CE1-951DF39AFA99}" type="slidenum">
              <a:rPr lang="en-US" smtClean="0"/>
              <a:pPr>
                <a:defRPr/>
              </a:pPr>
              <a:t>10</a:t>
            </a:fld>
            <a:endParaRPr lang="en-US"/>
          </a:p>
        </p:txBody>
      </p:sp>
      <p:pic>
        <p:nvPicPr>
          <p:cNvPr id="4099" name="Picture 3" descr="C:\Users\Kyle.Enright\Desktop\TEMP\WEDA-presentation\capture.t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78943" y="791054"/>
            <a:ext cx="6366937" cy="3620925"/>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C:\Users\Kyle.Enright\Desktop\TEMP\WEDA-presentation\HB_backgrounds.tif"/>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l="15679"/>
          <a:stretch/>
        </p:blipFill>
        <p:spPr bwMode="auto">
          <a:xfrm>
            <a:off x="228600" y="3016128"/>
            <a:ext cx="5882640" cy="3766306"/>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C:\Users\Kyle.Enright\Desktop\TEMP\WEDA-presentation\Sunken_boat_CL01.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48783" y="4541520"/>
            <a:ext cx="2895217" cy="21034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954813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6063" y="241660"/>
            <a:ext cx="7223125" cy="488950"/>
          </a:xfrm>
        </p:spPr>
        <p:txBody>
          <a:bodyPr/>
          <a:lstStyle/>
          <a:p>
            <a:r>
              <a:rPr lang="en-US" sz="3400" dirty="0" smtClean="0"/>
              <a:t>Navigational Survey</a:t>
            </a:r>
            <a:endParaRPr lang="en-US" sz="3400" dirty="0"/>
          </a:p>
        </p:txBody>
      </p:sp>
      <p:sp>
        <p:nvSpPr>
          <p:cNvPr id="5" name="Content Placeholder 4"/>
          <p:cNvSpPr>
            <a:spLocks noGrp="1"/>
          </p:cNvSpPr>
          <p:nvPr>
            <p:ph idx="1"/>
          </p:nvPr>
        </p:nvSpPr>
        <p:spPr>
          <a:xfrm>
            <a:off x="239713" y="4777740"/>
            <a:ext cx="8661400" cy="1865948"/>
          </a:xfrm>
        </p:spPr>
        <p:txBody>
          <a:bodyPr/>
          <a:lstStyle/>
          <a:p>
            <a:pPr>
              <a:spcBef>
                <a:spcPts val="1200"/>
              </a:spcBef>
            </a:pPr>
            <a:r>
              <a:rPr lang="en-US" dirty="0" smtClean="0"/>
              <a:t>Ferry crossing on a high flow river</a:t>
            </a:r>
          </a:p>
          <a:p>
            <a:pPr>
              <a:spcBef>
                <a:spcPts val="1200"/>
              </a:spcBef>
            </a:pPr>
            <a:r>
              <a:rPr lang="en-US" dirty="0" smtClean="0"/>
              <a:t>Ferry required repairs after striking 2 m wide rock sticking up 0.7 m </a:t>
            </a:r>
            <a:br>
              <a:rPr lang="en-US" dirty="0" smtClean="0"/>
            </a:br>
            <a:r>
              <a:rPr lang="en-US" dirty="0" smtClean="0"/>
              <a:t>higher than surrounding shoal</a:t>
            </a:r>
          </a:p>
          <a:p>
            <a:pPr>
              <a:spcBef>
                <a:spcPts val="1200"/>
              </a:spcBef>
            </a:pPr>
            <a:r>
              <a:rPr lang="en-US" dirty="0" smtClean="0"/>
              <a:t>Identify other possible routes until bridge construction finishes</a:t>
            </a:r>
            <a:endParaRPr lang="en-US" dirty="0"/>
          </a:p>
        </p:txBody>
      </p:sp>
      <p:sp>
        <p:nvSpPr>
          <p:cNvPr id="3" name="Slide Number Placeholder 2"/>
          <p:cNvSpPr>
            <a:spLocks noGrp="1"/>
          </p:cNvSpPr>
          <p:nvPr>
            <p:ph type="sldNum" sz="quarter" idx="10"/>
          </p:nvPr>
        </p:nvSpPr>
        <p:spPr/>
        <p:txBody>
          <a:bodyPr/>
          <a:lstStyle/>
          <a:p>
            <a:pPr>
              <a:defRPr/>
            </a:pPr>
            <a:fld id="{7970945A-5274-45D9-A24E-BF1DD0F8FC8E}" type="slidenum">
              <a:rPr lang="en-US" smtClean="0"/>
              <a:pPr>
                <a:defRPr/>
              </a:pPr>
              <a:t>11</a:t>
            </a:fld>
            <a:endParaRPr lang="en-US"/>
          </a:p>
        </p:txBody>
      </p:sp>
      <p:pic>
        <p:nvPicPr>
          <p:cNvPr id="5123" name="Picture 3" descr="C:\Users\Kyle.Enright\Desktop\TEMP\WEDA-presentation\Ferry_Crossing_Rock01.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4848"/>
          <a:stretch/>
        </p:blipFill>
        <p:spPr bwMode="auto">
          <a:xfrm>
            <a:off x="144780" y="1364995"/>
            <a:ext cx="8823960" cy="32457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566060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3"/>
          <p:cNvSpPr>
            <a:spLocks noGrp="1"/>
          </p:cNvSpPr>
          <p:nvPr>
            <p:ph type="title" idx="4294967295"/>
          </p:nvPr>
        </p:nvSpPr>
        <p:spPr>
          <a:xfrm>
            <a:off x="457200" y="272840"/>
            <a:ext cx="8229600" cy="926690"/>
          </a:xfrm>
        </p:spPr>
        <p:txBody>
          <a:bodyPr anchor="t"/>
          <a:lstStyle/>
          <a:p>
            <a:pPr eaLnBrk="1" hangingPunct="1"/>
            <a:r>
              <a:rPr lang="en-US" sz="3400" dirty="0" smtClean="0"/>
              <a:t>Vessel-mounted LiDAR</a:t>
            </a:r>
          </a:p>
        </p:txBody>
      </p:sp>
      <p:sp>
        <p:nvSpPr>
          <p:cNvPr id="54274" name="Rectangle 19"/>
          <p:cNvSpPr>
            <a:spLocks noGrp="1" noChangeArrowheads="1"/>
          </p:cNvSpPr>
          <p:nvPr>
            <p:ph type="body" idx="1"/>
          </p:nvPr>
        </p:nvSpPr>
        <p:spPr>
          <a:xfrm>
            <a:off x="381000" y="839990"/>
            <a:ext cx="8229600" cy="2721655"/>
          </a:xfrm>
        </p:spPr>
        <p:txBody>
          <a:bodyPr/>
          <a:lstStyle/>
          <a:p>
            <a:pPr eaLnBrk="1" hangingPunct="1">
              <a:spcBef>
                <a:spcPts val="1200"/>
              </a:spcBef>
              <a:defRPr/>
            </a:pPr>
            <a:r>
              <a:rPr lang="en-US" sz="2500" dirty="0" smtClean="0"/>
              <a:t>Maps river bank and structures with full coverage</a:t>
            </a:r>
          </a:p>
          <a:p>
            <a:pPr eaLnBrk="1" hangingPunct="1">
              <a:spcBef>
                <a:spcPts val="1200"/>
              </a:spcBef>
              <a:defRPr/>
            </a:pPr>
            <a:r>
              <a:rPr lang="en-US" sz="2500" dirty="0" smtClean="0"/>
              <a:t>Resolution similar to </a:t>
            </a:r>
            <a:r>
              <a:rPr lang="en-US" sz="2500" dirty="0" err="1" smtClean="0"/>
              <a:t>multibeam</a:t>
            </a:r>
            <a:r>
              <a:rPr lang="en-US" sz="2500" dirty="0" smtClean="0"/>
              <a:t> plus photos/video</a:t>
            </a:r>
          </a:p>
          <a:p>
            <a:pPr eaLnBrk="1" hangingPunct="1">
              <a:spcBef>
                <a:spcPts val="1200"/>
              </a:spcBef>
              <a:defRPr/>
            </a:pPr>
            <a:r>
              <a:rPr lang="en-US" sz="2500" dirty="0" smtClean="0"/>
              <a:t>Efficient survey in &gt;1-ft water depths</a:t>
            </a:r>
          </a:p>
          <a:p>
            <a:pPr eaLnBrk="1" hangingPunct="1">
              <a:spcBef>
                <a:spcPts val="1200"/>
              </a:spcBef>
              <a:defRPr/>
            </a:pPr>
            <a:r>
              <a:rPr lang="en-US" sz="2500" dirty="0" smtClean="0"/>
              <a:t>Continuous terrain model of river bank, bottom and under structures with multibeam and/or multi-channel (260° swath) </a:t>
            </a:r>
          </a:p>
        </p:txBody>
      </p:sp>
      <p:pic>
        <p:nvPicPr>
          <p:cNvPr id="11268" name="Picture 3" descr="hydrographic survey beam options 09-03-09"/>
          <p:cNvPicPr>
            <a:picLocks noChangeAspect="1" noChangeArrowheads="1"/>
          </p:cNvPicPr>
          <p:nvPr/>
        </p:nvPicPr>
        <p:blipFill>
          <a:blip r:embed="rId2" cstate="print">
            <a:extLst>
              <a:ext uri="{28A0092B-C50C-407E-A947-70E740481C1C}">
                <a14:useLocalDpi xmlns:a14="http://schemas.microsoft.com/office/drawing/2010/main" val="0"/>
              </a:ext>
            </a:extLst>
          </a:blip>
          <a:srcRect l="2557" t="65977" r="1651" b="4776"/>
          <a:stretch>
            <a:fillRect/>
          </a:stretch>
        </p:blipFill>
        <p:spPr bwMode="auto">
          <a:xfrm>
            <a:off x="0" y="3352800"/>
            <a:ext cx="9144000" cy="3505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Kyle.Enright\Desktop\TEMP\WEDA-presentation\BODAM_wall_real.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4933"/>
          <a:stretch/>
        </p:blipFill>
        <p:spPr bwMode="auto">
          <a:xfrm>
            <a:off x="3708166" y="884903"/>
            <a:ext cx="5320693" cy="3793680"/>
          </a:xfrm>
          <a:prstGeom prst="rect">
            <a:avLst/>
          </a:prstGeom>
          <a:noFill/>
          <a:extLst>
            <a:ext uri="{909E8E84-426E-40DD-AFC4-6F175D3DCCD1}">
              <a14:hiddenFill xmlns:a14="http://schemas.microsoft.com/office/drawing/2010/main">
                <a:solidFill>
                  <a:srgbClr val="FFFFFF"/>
                </a:solidFill>
              </a14:hiddenFill>
            </a:ext>
          </a:extLst>
        </p:spPr>
      </p:pic>
      <p:sp>
        <p:nvSpPr>
          <p:cNvPr id="12290"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r" eaLnBrk="0" fontAlgn="base" hangingPunct="0">
              <a:spcBef>
                <a:spcPct val="0"/>
              </a:spcBef>
              <a:spcAft>
                <a:spcPct val="0"/>
              </a:spcAft>
              <a:defRPr>
                <a:solidFill>
                  <a:schemeClr val="tx1"/>
                </a:solidFill>
                <a:latin typeface="Arial" charset="0"/>
              </a:defRPr>
            </a:lvl6pPr>
            <a:lvl7pPr marL="2971800" indent="-228600" algn="r" eaLnBrk="0" fontAlgn="base" hangingPunct="0">
              <a:spcBef>
                <a:spcPct val="0"/>
              </a:spcBef>
              <a:spcAft>
                <a:spcPct val="0"/>
              </a:spcAft>
              <a:defRPr>
                <a:solidFill>
                  <a:schemeClr val="tx1"/>
                </a:solidFill>
                <a:latin typeface="Arial" charset="0"/>
              </a:defRPr>
            </a:lvl7pPr>
            <a:lvl8pPr marL="3429000" indent="-228600" algn="r" eaLnBrk="0" fontAlgn="base" hangingPunct="0">
              <a:spcBef>
                <a:spcPct val="0"/>
              </a:spcBef>
              <a:spcAft>
                <a:spcPct val="0"/>
              </a:spcAft>
              <a:defRPr>
                <a:solidFill>
                  <a:schemeClr val="tx1"/>
                </a:solidFill>
                <a:latin typeface="Arial" charset="0"/>
              </a:defRPr>
            </a:lvl8pPr>
            <a:lvl9pPr marL="3886200" indent="-228600" algn="r" eaLnBrk="0" fontAlgn="base" hangingPunct="0">
              <a:spcBef>
                <a:spcPct val="0"/>
              </a:spcBef>
              <a:spcAft>
                <a:spcPct val="0"/>
              </a:spcAft>
              <a:defRPr>
                <a:solidFill>
                  <a:schemeClr val="tx1"/>
                </a:solidFill>
                <a:latin typeface="Arial" charset="0"/>
              </a:defRPr>
            </a:lvl9pPr>
          </a:lstStyle>
          <a:p>
            <a:pPr eaLnBrk="1" hangingPunct="1"/>
            <a:fld id="{88861C3E-CDAF-4276-A55D-631DAEA9F5C1}" type="slidenum">
              <a:rPr lang="en-US" smtClean="0">
                <a:solidFill>
                  <a:schemeClr val="bg1"/>
                </a:solidFill>
              </a:rPr>
              <a:pPr eaLnBrk="1" hangingPunct="1"/>
              <a:t>13</a:t>
            </a:fld>
            <a:endParaRPr lang="en-US" smtClean="0">
              <a:solidFill>
                <a:schemeClr val="bg1"/>
              </a:solidFill>
            </a:endParaRPr>
          </a:p>
        </p:txBody>
      </p:sp>
      <p:sp>
        <p:nvSpPr>
          <p:cNvPr id="12291" name="Rectangle 2"/>
          <p:cNvSpPr>
            <a:spLocks noGrp="1" noChangeArrowheads="1"/>
          </p:cNvSpPr>
          <p:nvPr>
            <p:ph type="title"/>
          </p:nvPr>
        </p:nvSpPr>
        <p:spPr/>
        <p:txBody>
          <a:bodyPr/>
          <a:lstStyle/>
          <a:p>
            <a:pPr eaLnBrk="1" hangingPunct="1"/>
            <a:r>
              <a:rPr lang="en-US" sz="3400" dirty="0" smtClean="0"/>
              <a:t>Vessel-mounted LiDAR</a:t>
            </a:r>
          </a:p>
        </p:txBody>
      </p:sp>
      <p:sp>
        <p:nvSpPr>
          <p:cNvPr id="530435" name="Rectangle 3"/>
          <p:cNvSpPr>
            <a:spLocks noGrp="1" noChangeArrowheads="1"/>
          </p:cNvSpPr>
          <p:nvPr>
            <p:ph type="body" idx="1"/>
          </p:nvPr>
        </p:nvSpPr>
        <p:spPr>
          <a:xfrm>
            <a:off x="239713" y="1028700"/>
            <a:ext cx="3908425" cy="5614988"/>
          </a:xfrm>
        </p:spPr>
        <p:txBody>
          <a:bodyPr/>
          <a:lstStyle/>
          <a:p>
            <a:pPr eaLnBrk="1" hangingPunct="1">
              <a:defRPr/>
            </a:pPr>
            <a:r>
              <a:rPr lang="en-US" dirty="0" err="1" smtClean="0"/>
              <a:t>Riegel</a:t>
            </a:r>
            <a:r>
              <a:rPr lang="en-US" dirty="0" smtClean="0"/>
              <a:t> LMS-Q120 Laser </a:t>
            </a:r>
            <a:br>
              <a:rPr lang="en-US" dirty="0" smtClean="0"/>
            </a:br>
            <a:r>
              <a:rPr lang="en-US" dirty="0" smtClean="0"/>
              <a:t>scanner and digital cameras</a:t>
            </a:r>
          </a:p>
          <a:p>
            <a:pPr eaLnBrk="1" hangingPunct="1">
              <a:defRPr/>
            </a:pPr>
            <a:r>
              <a:rPr lang="en-US" dirty="0" err="1" smtClean="0"/>
              <a:t>LiDAR</a:t>
            </a:r>
            <a:r>
              <a:rPr lang="en-US" dirty="0" smtClean="0"/>
              <a:t> point cloud data </a:t>
            </a:r>
          </a:p>
          <a:p>
            <a:pPr eaLnBrk="1" hangingPunct="1">
              <a:defRPr/>
            </a:pPr>
            <a:r>
              <a:rPr lang="en-US" dirty="0" smtClean="0"/>
              <a:t>100% coverage with </a:t>
            </a:r>
            <a:br>
              <a:rPr lang="en-US" dirty="0" smtClean="0"/>
            </a:br>
            <a:r>
              <a:rPr lang="en-US" dirty="0" smtClean="0"/>
              <a:t>bathymetric and aerial </a:t>
            </a:r>
            <a:br>
              <a:rPr lang="en-US" dirty="0" smtClean="0"/>
            </a:br>
            <a:r>
              <a:rPr lang="en-US" dirty="0" smtClean="0"/>
              <a:t>LiDAR data</a:t>
            </a:r>
          </a:p>
        </p:txBody>
      </p:sp>
      <p:pic>
        <p:nvPicPr>
          <p:cNvPr id="4" name="Picture 5" descr="F:\Photos\INCA\100CANON\IMG_0279.JPG"/>
          <p:cNvPicPr>
            <a:picLocks noChangeAspect="1" noChangeArrowheads="1"/>
          </p:cNvPicPr>
          <p:nvPr/>
        </p:nvPicPr>
        <p:blipFill>
          <a:blip r:embed="rId3" cstate="print">
            <a:lum bright="10000"/>
          </a:blip>
          <a:srcRect/>
          <a:stretch>
            <a:fillRect/>
          </a:stretch>
        </p:blipFill>
        <p:spPr bwMode="auto">
          <a:xfrm>
            <a:off x="333375" y="4211638"/>
            <a:ext cx="1411288" cy="2268537"/>
          </a:xfrm>
          <a:prstGeom prst="rect">
            <a:avLst/>
          </a:prstGeom>
          <a:noFill/>
          <a:ln w="9525">
            <a:noFill/>
            <a:miter lim="800000"/>
            <a:headEnd/>
            <a:tailEnd/>
          </a:ln>
          <a:effectLst>
            <a:outerShdw dist="38100" dir="2700000" algn="tl" rotWithShape="0">
              <a:srgbClr val="000000">
                <a:alpha val="39999"/>
              </a:srgbClr>
            </a:outerShdw>
          </a:effectLst>
        </p:spPr>
      </p:pic>
      <p:pic>
        <p:nvPicPr>
          <p:cNvPr id="8" name="Picture 5" descr="F:\Photos\INCA\100CANON\IMG_0279.JPG"/>
          <p:cNvPicPr>
            <a:picLocks noChangeAspect="1" noChangeArrowheads="1"/>
          </p:cNvPicPr>
          <p:nvPr/>
        </p:nvPicPr>
        <p:blipFill>
          <a:blip r:embed="rId4" cstate="print"/>
          <a:srcRect/>
          <a:stretch>
            <a:fillRect/>
          </a:stretch>
        </p:blipFill>
        <p:spPr bwMode="auto">
          <a:xfrm>
            <a:off x="2085975" y="4867275"/>
            <a:ext cx="2422525" cy="1608138"/>
          </a:xfrm>
          <a:prstGeom prst="rect">
            <a:avLst/>
          </a:prstGeom>
          <a:noFill/>
          <a:effectLst>
            <a:outerShdw blurRad="50800" dist="38100" dir="2700000" algn="tl" rotWithShape="0">
              <a:prstClr val="black">
                <a:alpha val="40000"/>
              </a:prstClr>
            </a:outerShdw>
          </a:effectLst>
        </p:spPr>
      </p:pic>
      <p:cxnSp>
        <p:nvCxnSpPr>
          <p:cNvPr id="10" name="Straight Connector 9"/>
          <p:cNvCxnSpPr/>
          <p:nvPr/>
        </p:nvCxnSpPr>
        <p:spPr>
          <a:xfrm rot="5400000">
            <a:off x="2355057" y="4961731"/>
            <a:ext cx="931862" cy="2174875"/>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3898900" y="4940300"/>
            <a:ext cx="381000" cy="685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5" name="Straight Connector 14"/>
          <p:cNvCxnSpPr/>
          <p:nvPr/>
        </p:nvCxnSpPr>
        <p:spPr>
          <a:xfrm rot="10800000">
            <a:off x="1724025" y="4171950"/>
            <a:ext cx="2181225" cy="752475"/>
          </a:xfrm>
          <a:prstGeom prst="line">
            <a:avLst/>
          </a:prstGeom>
          <a:ln w="34925">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323850" y="4191000"/>
            <a:ext cx="1428750" cy="23145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027" name="Picture 3" descr="C:\Users\Kyle.Enright\Desktop\TEMP\WEDA-presentation\BODAM_wall_VML.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340" t="2189"/>
          <a:stretch/>
        </p:blipFill>
        <p:spPr bwMode="auto">
          <a:xfrm>
            <a:off x="4710137" y="3572026"/>
            <a:ext cx="4318721" cy="323763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Content Placeholder 4" descr="MBE-VML_interface.png"/>
          <p:cNvPicPr>
            <a:picLocks noGrp="1" noChangeAspect="1"/>
          </p:cNvPicPr>
          <p:nvPr>
            <p:ph sz="half" idx="1"/>
          </p:nvPr>
        </p:nvPicPr>
        <p:blipFill>
          <a:blip r:embed="rId2" cstate="print"/>
          <a:srcRect/>
          <a:stretch>
            <a:fillRect/>
          </a:stretch>
        </p:blipFill>
        <p:spPr>
          <a:xfrm>
            <a:off x="1406822" y="1041162"/>
            <a:ext cx="6255068" cy="3916839"/>
          </a:xfrm>
        </p:spPr>
      </p:pic>
      <p:sp>
        <p:nvSpPr>
          <p:cNvPr id="29699" name="Content Placeholder 2"/>
          <p:cNvSpPr>
            <a:spLocks noGrp="1"/>
          </p:cNvSpPr>
          <p:nvPr>
            <p:ph sz="half" idx="2"/>
          </p:nvPr>
        </p:nvSpPr>
        <p:spPr>
          <a:xfrm>
            <a:off x="228600" y="5069977"/>
            <a:ext cx="8229600" cy="1454727"/>
          </a:xfrm>
        </p:spPr>
        <p:txBody>
          <a:bodyPr/>
          <a:lstStyle/>
          <a:p>
            <a:r>
              <a:rPr lang="en-US" sz="2200" dirty="0" smtClean="0"/>
              <a:t>Cross section cut through VML and MBE data showing excellent correlation.  VML data in purple MBE data in green.  Note 5x vertical exaggeration.</a:t>
            </a:r>
          </a:p>
          <a:p>
            <a:r>
              <a:rPr lang="en-US" sz="2200" dirty="0" smtClean="0"/>
              <a:t>Similar systems integration enables acceptable repeatability across sonar and laser scanning systems.</a:t>
            </a:r>
          </a:p>
        </p:txBody>
      </p:sp>
      <p:sp>
        <p:nvSpPr>
          <p:cNvPr id="2" name="Title 1"/>
          <p:cNvSpPr>
            <a:spLocks noGrp="1"/>
          </p:cNvSpPr>
          <p:nvPr>
            <p:ph type="title"/>
          </p:nvPr>
        </p:nvSpPr>
        <p:spPr/>
        <p:txBody>
          <a:bodyPr/>
          <a:lstStyle/>
          <a:p>
            <a:r>
              <a:rPr lang="en-US" sz="2800" dirty="0"/>
              <a:t>Combined </a:t>
            </a:r>
            <a:r>
              <a:rPr lang="en-US" sz="2800" dirty="0" smtClean="0"/>
              <a:t>Vessel-mounted </a:t>
            </a:r>
            <a:r>
              <a:rPr lang="en-US" sz="2800" dirty="0"/>
              <a:t>LiDAR and Multibeam</a:t>
            </a:r>
          </a:p>
        </p:txBody>
      </p:sp>
    </p:spTree>
    <p:extLst>
      <p:ext uri="{BB962C8B-B14F-4D97-AF65-F5344CB8AC3E}">
        <p14:creationId xmlns:p14="http://schemas.microsoft.com/office/powerpoint/2010/main" val="45424167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r>
              <a:rPr lang="en-US" sz="2800" dirty="0" smtClean="0"/>
              <a:t>Combined Vessel-mounted LiDAR and Multibeam</a:t>
            </a:r>
          </a:p>
        </p:txBody>
      </p:sp>
      <p:sp>
        <p:nvSpPr>
          <p:cNvPr id="13315"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r" eaLnBrk="0" fontAlgn="base" hangingPunct="0">
              <a:spcBef>
                <a:spcPct val="0"/>
              </a:spcBef>
              <a:spcAft>
                <a:spcPct val="0"/>
              </a:spcAft>
              <a:defRPr>
                <a:solidFill>
                  <a:schemeClr val="tx1"/>
                </a:solidFill>
                <a:latin typeface="Arial" charset="0"/>
              </a:defRPr>
            </a:lvl6pPr>
            <a:lvl7pPr marL="2971800" indent="-228600" algn="r" eaLnBrk="0" fontAlgn="base" hangingPunct="0">
              <a:spcBef>
                <a:spcPct val="0"/>
              </a:spcBef>
              <a:spcAft>
                <a:spcPct val="0"/>
              </a:spcAft>
              <a:defRPr>
                <a:solidFill>
                  <a:schemeClr val="tx1"/>
                </a:solidFill>
                <a:latin typeface="Arial" charset="0"/>
              </a:defRPr>
            </a:lvl7pPr>
            <a:lvl8pPr marL="3429000" indent="-228600" algn="r" eaLnBrk="0" fontAlgn="base" hangingPunct="0">
              <a:spcBef>
                <a:spcPct val="0"/>
              </a:spcBef>
              <a:spcAft>
                <a:spcPct val="0"/>
              </a:spcAft>
              <a:defRPr>
                <a:solidFill>
                  <a:schemeClr val="tx1"/>
                </a:solidFill>
                <a:latin typeface="Arial" charset="0"/>
              </a:defRPr>
            </a:lvl8pPr>
            <a:lvl9pPr marL="3886200" indent="-228600" algn="r" eaLnBrk="0" fontAlgn="base" hangingPunct="0">
              <a:spcBef>
                <a:spcPct val="0"/>
              </a:spcBef>
              <a:spcAft>
                <a:spcPct val="0"/>
              </a:spcAft>
              <a:defRPr>
                <a:solidFill>
                  <a:schemeClr val="tx1"/>
                </a:solidFill>
                <a:latin typeface="Arial" charset="0"/>
              </a:defRPr>
            </a:lvl9pPr>
          </a:lstStyle>
          <a:p>
            <a:pPr eaLnBrk="1" hangingPunct="1"/>
            <a:fld id="{294D8CD0-6A49-4743-A28A-463DC30D24E6}" type="slidenum">
              <a:rPr lang="en-US" smtClean="0">
                <a:solidFill>
                  <a:schemeClr val="bg1"/>
                </a:solidFill>
              </a:rPr>
              <a:pPr eaLnBrk="1" hangingPunct="1"/>
              <a:t>15</a:t>
            </a:fld>
            <a:endParaRPr lang="en-US" smtClean="0">
              <a:solidFill>
                <a:schemeClr val="bg1"/>
              </a:solidFill>
            </a:endParaRPr>
          </a:p>
        </p:txBody>
      </p:sp>
      <p:pic>
        <p:nvPicPr>
          <p:cNvPr id="13316" name="Picture 2" descr="LC_CARIS_intake-house_SC02"/>
          <p:cNvPicPr>
            <a:picLocks noChangeAspect="1" noChangeArrowheads="1"/>
          </p:cNvPicPr>
          <p:nvPr/>
        </p:nvPicPr>
        <p:blipFill>
          <a:blip r:embed="rId3" cstate="print">
            <a:extLst>
              <a:ext uri="{28A0092B-C50C-407E-A947-70E740481C1C}">
                <a14:useLocalDpi xmlns:a14="http://schemas.microsoft.com/office/drawing/2010/main" val="0"/>
              </a:ext>
            </a:extLst>
          </a:blip>
          <a:srcRect t="19130"/>
          <a:stretch>
            <a:fillRect/>
          </a:stretch>
        </p:blipFill>
        <p:spPr bwMode="auto">
          <a:xfrm>
            <a:off x="65636" y="2038350"/>
            <a:ext cx="7764463" cy="462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0" name="Picture 2" descr="C:\Users\Kyle.Enright\Desktop\TEMP\WEDA-presentation\P210404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30261" y="949556"/>
            <a:ext cx="3850217" cy="28876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dirty="0" smtClean="0"/>
              <a:t>As-built Model from Combined Data Set</a:t>
            </a:r>
            <a:endParaRPr lang="en-US" sz="3400" dirty="0"/>
          </a:p>
        </p:txBody>
      </p:sp>
      <p:sp>
        <p:nvSpPr>
          <p:cNvPr id="4" name="Slide Number Placeholder 3"/>
          <p:cNvSpPr>
            <a:spLocks noGrp="1"/>
          </p:cNvSpPr>
          <p:nvPr>
            <p:ph type="sldNum" sz="quarter" idx="10"/>
          </p:nvPr>
        </p:nvSpPr>
        <p:spPr/>
        <p:txBody>
          <a:bodyPr/>
          <a:lstStyle/>
          <a:p>
            <a:pPr>
              <a:defRPr/>
            </a:pPr>
            <a:fld id="{8D6D65CE-74C7-4222-A7AC-92F26369644A}" type="slidenum">
              <a:rPr lang="en-US" smtClean="0"/>
              <a:pPr>
                <a:defRPr/>
              </a:pPr>
              <a:t>16</a:t>
            </a:fld>
            <a:endParaRPr lang="en-US"/>
          </a:p>
        </p:txBody>
      </p:sp>
      <p:pic>
        <p:nvPicPr>
          <p:cNvPr id="6147" name="Picture 1" descr="cid:image001.jpg@01CC6E18.6EF481D0"/>
          <p:cNvPicPr>
            <a:picLocks noChangeAspect="1" noChangeArrowheads="1"/>
          </p:cNvPicPr>
          <p:nvPr/>
        </p:nvPicPr>
        <p:blipFill>
          <a:blip r:embed="rId3" r:link="rId4" cstate="print">
            <a:extLst>
              <a:ext uri="{28A0092B-C50C-407E-A947-70E740481C1C}">
                <a14:useLocalDpi xmlns:a14="http://schemas.microsoft.com/office/drawing/2010/main" val="0"/>
              </a:ext>
            </a:extLst>
          </a:blip>
          <a:srcRect/>
          <a:stretch>
            <a:fillRect/>
          </a:stretch>
        </p:blipFill>
        <p:spPr bwMode="auto">
          <a:xfrm>
            <a:off x="327660" y="1841090"/>
            <a:ext cx="8716963" cy="494506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6148" name="Picture 2" descr="cid:image002.jpg@01CC6E18.D44BA720"/>
          <p:cNvPicPr>
            <a:picLocks noChangeAspect="1" noChangeArrowheads="1"/>
          </p:cNvPicPr>
          <p:nvPr/>
        </p:nvPicPr>
        <p:blipFill rotWithShape="1">
          <a:blip r:embed="rId5" r:link="rId6" cstate="print">
            <a:extLst>
              <a:ext uri="{28A0092B-C50C-407E-A947-70E740481C1C}">
                <a14:useLocalDpi xmlns:a14="http://schemas.microsoft.com/office/drawing/2010/main" val="0"/>
              </a:ext>
            </a:extLst>
          </a:blip>
          <a:srcRect l="52351" t="34946" r="9100" b="10471"/>
          <a:stretch/>
        </p:blipFill>
        <p:spPr bwMode="auto">
          <a:xfrm>
            <a:off x="121432" y="906040"/>
            <a:ext cx="2872740" cy="230886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42596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G:\AAA 2011\WCCS 2011\Publish\SiteMap.png"/>
          <p:cNvPicPr>
            <a:picLocks noChangeAspect="1" noChangeArrowheads="1"/>
          </p:cNvPicPr>
          <p:nvPr/>
        </p:nvPicPr>
        <p:blipFill>
          <a:blip r:embed="rId3" cstate="print"/>
          <a:srcRect r="29315" b="4255"/>
          <a:stretch>
            <a:fillRect/>
          </a:stretch>
        </p:blipFill>
        <p:spPr bwMode="auto">
          <a:xfrm>
            <a:off x="678180" y="1049653"/>
            <a:ext cx="7490460" cy="5617845"/>
          </a:xfrm>
          <a:prstGeom prst="roundRect">
            <a:avLst/>
          </a:prstGeom>
          <a:noFill/>
        </p:spPr>
      </p:pic>
      <p:sp>
        <p:nvSpPr>
          <p:cNvPr id="4" name="Content Placeholder 2"/>
          <p:cNvSpPr txBox="1">
            <a:spLocks/>
          </p:cNvSpPr>
          <p:nvPr/>
        </p:nvSpPr>
        <p:spPr>
          <a:xfrm>
            <a:off x="457200" y="1600200"/>
            <a:ext cx="4114800" cy="4754563"/>
          </a:xfrm>
          <a:prstGeom prst="rect">
            <a:avLst/>
          </a:prstGeom>
        </p:spPr>
        <p:txBody>
          <a:bodyPr/>
          <a:lstStyle/>
          <a:p>
            <a:pPr marL="342900" indent="-342900" fontAlgn="auto">
              <a:spcBef>
                <a:spcPct val="20000"/>
              </a:spcBef>
              <a:spcAft>
                <a:spcPts val="0"/>
              </a:spcAft>
              <a:buFont typeface="Arial" pitchFamily="34" charset="0"/>
              <a:buChar char="•"/>
              <a:defRPr/>
            </a:pPr>
            <a:endParaRPr lang="en-US" sz="3600" dirty="0">
              <a:solidFill>
                <a:schemeClr val="accent1">
                  <a:lumMod val="20000"/>
                  <a:lumOff val="80000"/>
                </a:schemeClr>
              </a:solidFill>
              <a:latin typeface="+mn-lt"/>
            </a:endParaRPr>
          </a:p>
        </p:txBody>
      </p:sp>
      <p:sp>
        <p:nvSpPr>
          <p:cNvPr id="2" name="Title 1"/>
          <p:cNvSpPr>
            <a:spLocks noGrp="1"/>
          </p:cNvSpPr>
          <p:nvPr>
            <p:ph type="title"/>
          </p:nvPr>
        </p:nvSpPr>
        <p:spPr/>
        <p:txBody>
          <a:bodyPr/>
          <a:lstStyle/>
          <a:p>
            <a:r>
              <a:rPr lang="en-US" sz="3400" dirty="0" smtClean="0"/>
              <a:t>Photo-integrated 3D Laser Scanner Data</a:t>
            </a:r>
            <a:endParaRPr lang="en-US" sz="3400" dirty="0"/>
          </a:p>
        </p:txBody>
      </p:sp>
    </p:spTree>
    <p:extLst>
      <p:ext uri="{BB962C8B-B14F-4D97-AF65-F5344CB8AC3E}">
        <p14:creationId xmlns:p14="http://schemas.microsoft.com/office/powerpoint/2010/main" val="8713931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sz="3400" dirty="0" smtClean="0"/>
              <a:t>The END….questions?</a:t>
            </a:r>
            <a:endParaRPr lang="en-US" sz="3400" dirty="0"/>
          </a:p>
        </p:txBody>
      </p:sp>
      <p:sp>
        <p:nvSpPr>
          <p:cNvPr id="3" name="Slide Number Placeholder 2"/>
          <p:cNvSpPr>
            <a:spLocks noGrp="1"/>
          </p:cNvSpPr>
          <p:nvPr>
            <p:ph type="sldNum" sz="quarter" idx="10"/>
          </p:nvPr>
        </p:nvSpPr>
        <p:spPr/>
        <p:txBody>
          <a:bodyPr/>
          <a:lstStyle/>
          <a:p>
            <a:pPr>
              <a:defRPr/>
            </a:pPr>
            <a:fld id="{7970945A-5274-45D9-A24E-BF1DD0F8FC8E}" type="slidenum">
              <a:rPr lang="en-US" smtClean="0"/>
              <a:pPr>
                <a:defRPr/>
              </a:pPr>
              <a:t>18</a:t>
            </a:fld>
            <a:endParaRPr lang="en-US"/>
          </a:p>
        </p:txBody>
      </p:sp>
      <p:pic>
        <p:nvPicPr>
          <p:cNvPr id="4" name="Picture 2" descr="\\eciseafile\Groups\Marine Mapping\Projects\3767_White Salmon River SBE\Pictures\9-18-08_White Salmon river mapping - siesmic\09-18-08_1331_surveying in raft_Dick, Kyle and Drew01.JPG"/>
          <p:cNvPicPr>
            <a:picLocks noChangeAspect="1" noChangeArrowheads="1"/>
          </p:cNvPicPr>
          <p:nvPr/>
        </p:nvPicPr>
        <p:blipFill>
          <a:blip r:embed="rId2" cstate="print"/>
          <a:srcRect l="15625" t="26041" r="33594" b="29688"/>
          <a:stretch>
            <a:fillRect/>
          </a:stretch>
        </p:blipFill>
        <p:spPr bwMode="auto">
          <a:xfrm>
            <a:off x="1424940" y="2286000"/>
            <a:ext cx="6468035" cy="4229100"/>
          </a:xfrm>
          <a:prstGeom prst="flowChartAlternateProcess">
            <a:avLst/>
          </a:prstGeom>
          <a:noFill/>
          <a:ln w="12700">
            <a:solidFill>
              <a:srgbClr val="002060"/>
            </a:solidFill>
            <a:miter lim="800000"/>
            <a:headEnd/>
            <a:tailEnd/>
          </a:ln>
          <a:effectLst/>
        </p:spPr>
      </p:pic>
    </p:spTree>
    <p:extLst>
      <p:ext uri="{BB962C8B-B14F-4D97-AF65-F5344CB8AC3E}">
        <p14:creationId xmlns:p14="http://schemas.microsoft.com/office/powerpoint/2010/main" val="3780556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dirty="0" smtClean="0"/>
              <a:t>Data Collection Methods</a:t>
            </a:r>
            <a:endParaRPr lang="en-US" sz="3400" dirty="0"/>
          </a:p>
        </p:txBody>
      </p:sp>
      <p:sp>
        <p:nvSpPr>
          <p:cNvPr id="3" name="Content Placeholder 2"/>
          <p:cNvSpPr>
            <a:spLocks noGrp="1"/>
          </p:cNvSpPr>
          <p:nvPr>
            <p:ph idx="1"/>
          </p:nvPr>
        </p:nvSpPr>
        <p:spPr>
          <a:xfrm>
            <a:off x="239713" y="1007076"/>
            <a:ext cx="6229913" cy="5371148"/>
          </a:xfrm>
        </p:spPr>
        <p:txBody>
          <a:bodyPr/>
          <a:lstStyle/>
          <a:p>
            <a:r>
              <a:rPr lang="en-US" sz="2800" dirty="0" smtClean="0"/>
              <a:t>Single beam</a:t>
            </a:r>
            <a:r>
              <a:rPr lang="en-US" dirty="0" smtClean="0"/>
              <a:t> </a:t>
            </a:r>
          </a:p>
          <a:p>
            <a:pPr lvl="1"/>
            <a:r>
              <a:rPr lang="en-US" dirty="0" smtClean="0"/>
              <a:t>Data under head (beam width dependent)</a:t>
            </a:r>
          </a:p>
          <a:p>
            <a:r>
              <a:rPr lang="en-US" sz="2800" dirty="0" smtClean="0"/>
              <a:t>Single Beam Sweep</a:t>
            </a:r>
          </a:p>
          <a:p>
            <a:pPr lvl="1"/>
            <a:r>
              <a:rPr lang="en-US" dirty="0" smtClean="0"/>
              <a:t>Multiple transducers (beam width </a:t>
            </a:r>
            <a:r>
              <a:rPr lang="en-US" dirty="0"/>
              <a:t>dependent</a:t>
            </a:r>
            <a:r>
              <a:rPr lang="en-US" dirty="0" smtClean="0"/>
              <a:t>)</a:t>
            </a:r>
          </a:p>
        </p:txBody>
      </p:sp>
      <p:sp>
        <p:nvSpPr>
          <p:cNvPr id="4" name="Slide Number Placeholder 3"/>
          <p:cNvSpPr>
            <a:spLocks noGrp="1"/>
          </p:cNvSpPr>
          <p:nvPr>
            <p:ph type="sldNum" sz="quarter" idx="10"/>
          </p:nvPr>
        </p:nvSpPr>
        <p:spPr/>
        <p:txBody>
          <a:bodyPr/>
          <a:lstStyle/>
          <a:p>
            <a:pPr>
              <a:defRPr/>
            </a:pPr>
            <a:fld id="{8D6D65CE-74C7-4222-A7AC-92F26369644A}" type="slidenum">
              <a:rPr lang="en-US" smtClean="0"/>
              <a:pPr>
                <a:defRPr/>
              </a:pPr>
              <a:t>2</a:t>
            </a:fld>
            <a:endParaRPr lang="en-US"/>
          </a:p>
        </p:txBody>
      </p:sp>
      <p:pic>
        <p:nvPicPr>
          <p:cNvPr id="1026" name="Picture 2" descr="G:\Marine Mapping\Marketing Materials\hydrographic survey beam options 09-03-09.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71508"/>
          <a:stretch/>
        </p:blipFill>
        <p:spPr bwMode="auto">
          <a:xfrm>
            <a:off x="297006" y="3024536"/>
            <a:ext cx="8512015" cy="3503013"/>
          </a:xfrm>
          <a:prstGeom prst="rect">
            <a:avLst/>
          </a:prstGeom>
          <a:solidFill>
            <a:schemeClr val="bg1"/>
          </a:solidFill>
        </p:spPr>
      </p:pic>
    </p:spTree>
    <p:extLst>
      <p:ext uri="{BB962C8B-B14F-4D97-AF65-F5344CB8AC3E}">
        <p14:creationId xmlns:p14="http://schemas.microsoft.com/office/powerpoint/2010/main" val="37389105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dirty="0" smtClean="0"/>
              <a:t>Data Collection Methods – cont.</a:t>
            </a:r>
            <a:endParaRPr lang="en-US" sz="3400" dirty="0"/>
          </a:p>
        </p:txBody>
      </p:sp>
      <p:sp>
        <p:nvSpPr>
          <p:cNvPr id="3" name="Content Placeholder 2"/>
          <p:cNvSpPr>
            <a:spLocks noGrp="1"/>
          </p:cNvSpPr>
          <p:nvPr>
            <p:ph idx="1"/>
          </p:nvPr>
        </p:nvSpPr>
        <p:spPr>
          <a:xfrm>
            <a:off x="239713" y="987412"/>
            <a:ext cx="7281964" cy="5371148"/>
          </a:xfrm>
        </p:spPr>
        <p:txBody>
          <a:bodyPr/>
          <a:lstStyle/>
          <a:p>
            <a:r>
              <a:rPr lang="en-US" sz="2800" dirty="0" err="1" smtClean="0"/>
              <a:t>Multibeam</a:t>
            </a:r>
            <a:endParaRPr lang="en-US" sz="2800" dirty="0" smtClean="0"/>
          </a:p>
          <a:p>
            <a:pPr lvl="1"/>
            <a:r>
              <a:rPr lang="en-US" dirty="0" smtClean="0"/>
              <a:t>Number of beams, error/swath coverage, </a:t>
            </a:r>
            <a:r>
              <a:rPr lang="en-US" dirty="0"/>
              <a:t>beam degree</a:t>
            </a:r>
            <a:endParaRPr lang="en-US" dirty="0" smtClean="0"/>
          </a:p>
          <a:p>
            <a:r>
              <a:rPr lang="en-US" sz="2800" dirty="0" smtClean="0"/>
              <a:t>Dual Head </a:t>
            </a:r>
            <a:r>
              <a:rPr lang="en-US" sz="2800" dirty="0" err="1" smtClean="0"/>
              <a:t>Multibeam</a:t>
            </a:r>
            <a:endParaRPr lang="en-US" sz="2800" dirty="0" smtClean="0"/>
          </a:p>
          <a:p>
            <a:pPr lvl="1"/>
            <a:r>
              <a:rPr lang="en-US" dirty="0" smtClean="0"/>
              <a:t>Rotation, number of beams, overlap, calibration</a:t>
            </a:r>
          </a:p>
        </p:txBody>
      </p:sp>
      <p:sp>
        <p:nvSpPr>
          <p:cNvPr id="4" name="Slide Number Placeholder 3"/>
          <p:cNvSpPr>
            <a:spLocks noGrp="1"/>
          </p:cNvSpPr>
          <p:nvPr>
            <p:ph type="sldNum" sz="quarter" idx="10"/>
          </p:nvPr>
        </p:nvSpPr>
        <p:spPr/>
        <p:txBody>
          <a:bodyPr/>
          <a:lstStyle/>
          <a:p>
            <a:pPr>
              <a:defRPr/>
            </a:pPr>
            <a:fld id="{8D6D65CE-74C7-4222-A7AC-92F26369644A}" type="slidenum">
              <a:rPr lang="en-US" smtClean="0"/>
              <a:pPr>
                <a:defRPr/>
              </a:pPr>
              <a:t>3</a:t>
            </a:fld>
            <a:endParaRPr lang="en-US"/>
          </a:p>
        </p:txBody>
      </p:sp>
      <p:pic>
        <p:nvPicPr>
          <p:cNvPr id="1026" name="Picture 2" descr="G:\Marine Mapping\Marketing Materials\hydrographic survey beam options 09-03-09.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9634" b="37495"/>
          <a:stretch/>
        </p:blipFill>
        <p:spPr bwMode="auto">
          <a:xfrm>
            <a:off x="293914" y="3105150"/>
            <a:ext cx="8466363" cy="3529966"/>
          </a:xfrm>
          <a:prstGeom prst="rect">
            <a:avLst/>
          </a:prstGeom>
          <a:solidFill>
            <a:schemeClr val="bg1"/>
          </a:solidFill>
        </p:spPr>
      </p:pic>
    </p:spTree>
    <p:extLst>
      <p:ext uri="{BB962C8B-B14F-4D97-AF65-F5344CB8AC3E}">
        <p14:creationId xmlns:p14="http://schemas.microsoft.com/office/powerpoint/2010/main" val="221497442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dirty="0" smtClean="0"/>
              <a:t>Data Collection Methods – cont.</a:t>
            </a:r>
            <a:endParaRPr lang="en-US" sz="3400" dirty="0"/>
          </a:p>
        </p:txBody>
      </p:sp>
      <p:sp>
        <p:nvSpPr>
          <p:cNvPr id="3" name="Content Placeholder 2"/>
          <p:cNvSpPr>
            <a:spLocks noGrp="1"/>
          </p:cNvSpPr>
          <p:nvPr>
            <p:ph idx="1"/>
          </p:nvPr>
        </p:nvSpPr>
        <p:spPr>
          <a:xfrm>
            <a:off x="239713" y="1272540"/>
            <a:ext cx="8353681" cy="5371148"/>
          </a:xfrm>
        </p:spPr>
        <p:txBody>
          <a:bodyPr/>
          <a:lstStyle/>
          <a:p>
            <a:r>
              <a:rPr lang="en-US" sz="2800" dirty="0" smtClean="0"/>
              <a:t>Vessel-mounted LiDAR</a:t>
            </a:r>
          </a:p>
          <a:p>
            <a:pPr lvl="1"/>
            <a:r>
              <a:rPr lang="en-US" dirty="0"/>
              <a:t>S</a:t>
            </a:r>
            <a:r>
              <a:rPr lang="en-US" dirty="0" smtClean="0"/>
              <a:t>cans per second, calibration,</a:t>
            </a:r>
            <a:r>
              <a:rPr lang="en-US" dirty="0"/>
              <a:t> </a:t>
            </a:r>
            <a:r>
              <a:rPr lang="en-US" dirty="0" smtClean="0"/>
              <a:t>lever-arm </a:t>
            </a:r>
            <a:r>
              <a:rPr lang="en-US" dirty="0"/>
              <a:t>to motion unit, </a:t>
            </a:r>
            <a:r>
              <a:rPr lang="en-US" dirty="0" smtClean="0"/>
              <a:t> integration of laser scanning </a:t>
            </a:r>
            <a:r>
              <a:rPr lang="en-US" dirty="0"/>
              <a:t>and </a:t>
            </a:r>
            <a:r>
              <a:rPr lang="en-US" dirty="0" smtClean="0"/>
              <a:t>photogrammetry, </a:t>
            </a:r>
            <a:r>
              <a:rPr lang="en-US" dirty="0"/>
              <a:t>position QC</a:t>
            </a:r>
          </a:p>
        </p:txBody>
      </p:sp>
      <p:sp>
        <p:nvSpPr>
          <p:cNvPr id="4" name="Slide Number Placeholder 3"/>
          <p:cNvSpPr>
            <a:spLocks noGrp="1"/>
          </p:cNvSpPr>
          <p:nvPr>
            <p:ph type="sldNum" sz="quarter" idx="10"/>
          </p:nvPr>
        </p:nvSpPr>
        <p:spPr/>
        <p:txBody>
          <a:bodyPr/>
          <a:lstStyle/>
          <a:p>
            <a:pPr>
              <a:defRPr/>
            </a:pPr>
            <a:fld id="{8D6D65CE-74C7-4222-A7AC-92F26369644A}" type="slidenum">
              <a:rPr lang="en-US" smtClean="0"/>
              <a:pPr>
                <a:defRPr/>
              </a:pPr>
              <a:t>4</a:t>
            </a:fld>
            <a:endParaRPr lang="en-US"/>
          </a:p>
        </p:txBody>
      </p:sp>
      <p:pic>
        <p:nvPicPr>
          <p:cNvPr id="1026" name="Picture 2" descr="G:\Marine Mapping\Marketing Materials\hydrographic survey beam options 09-03-09.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24" t="63754" b="1"/>
          <a:stretch/>
        </p:blipFill>
        <p:spPr bwMode="auto">
          <a:xfrm>
            <a:off x="310515" y="3135086"/>
            <a:ext cx="8457928" cy="3506301"/>
          </a:xfrm>
          <a:prstGeom prst="rect">
            <a:avLst/>
          </a:prstGeom>
          <a:solidFill>
            <a:schemeClr val="bg1"/>
          </a:solidFill>
        </p:spPr>
      </p:pic>
    </p:spTree>
    <p:extLst>
      <p:ext uri="{BB962C8B-B14F-4D97-AF65-F5344CB8AC3E}">
        <p14:creationId xmlns:p14="http://schemas.microsoft.com/office/powerpoint/2010/main" val="221497442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Title 2"/>
          <p:cNvSpPr>
            <a:spLocks noGrp="1"/>
          </p:cNvSpPr>
          <p:nvPr>
            <p:ph type="title"/>
          </p:nvPr>
        </p:nvSpPr>
        <p:spPr/>
        <p:txBody>
          <a:bodyPr anchor="t"/>
          <a:lstStyle/>
          <a:p>
            <a:pPr eaLnBrk="1" hangingPunct="1"/>
            <a:r>
              <a:rPr lang="en-US" sz="3200" dirty="0" smtClean="0"/>
              <a:t>Single Beam Sweep</a:t>
            </a:r>
          </a:p>
        </p:txBody>
      </p:sp>
      <p:sp>
        <p:nvSpPr>
          <p:cNvPr id="5122" name="Slide Number Placeholder 1"/>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r" eaLnBrk="0" fontAlgn="base" hangingPunct="0">
              <a:spcBef>
                <a:spcPct val="0"/>
              </a:spcBef>
              <a:spcAft>
                <a:spcPct val="0"/>
              </a:spcAft>
              <a:defRPr>
                <a:solidFill>
                  <a:schemeClr val="tx1"/>
                </a:solidFill>
                <a:latin typeface="Arial" charset="0"/>
              </a:defRPr>
            </a:lvl6pPr>
            <a:lvl7pPr marL="2971800" indent="-228600" algn="r" eaLnBrk="0" fontAlgn="base" hangingPunct="0">
              <a:spcBef>
                <a:spcPct val="0"/>
              </a:spcBef>
              <a:spcAft>
                <a:spcPct val="0"/>
              </a:spcAft>
              <a:defRPr>
                <a:solidFill>
                  <a:schemeClr val="tx1"/>
                </a:solidFill>
                <a:latin typeface="Arial" charset="0"/>
              </a:defRPr>
            </a:lvl7pPr>
            <a:lvl8pPr marL="3429000" indent="-228600" algn="r" eaLnBrk="0" fontAlgn="base" hangingPunct="0">
              <a:spcBef>
                <a:spcPct val="0"/>
              </a:spcBef>
              <a:spcAft>
                <a:spcPct val="0"/>
              </a:spcAft>
              <a:defRPr>
                <a:solidFill>
                  <a:schemeClr val="tx1"/>
                </a:solidFill>
                <a:latin typeface="Arial" charset="0"/>
              </a:defRPr>
            </a:lvl8pPr>
            <a:lvl9pPr marL="3886200" indent="-228600" algn="r" eaLnBrk="0" fontAlgn="base" hangingPunct="0">
              <a:spcBef>
                <a:spcPct val="0"/>
              </a:spcBef>
              <a:spcAft>
                <a:spcPct val="0"/>
              </a:spcAft>
              <a:defRPr>
                <a:solidFill>
                  <a:schemeClr val="tx1"/>
                </a:solidFill>
                <a:latin typeface="Arial" charset="0"/>
              </a:defRPr>
            </a:lvl9pPr>
          </a:lstStyle>
          <a:p>
            <a:pPr eaLnBrk="1" hangingPunct="1"/>
            <a:fld id="{E96DC0E2-2E90-44FB-82EF-EDBD76C92A06}" type="slidenum">
              <a:rPr lang="en-US" smtClean="0">
                <a:solidFill>
                  <a:schemeClr val="bg1"/>
                </a:solidFill>
              </a:rPr>
              <a:pPr eaLnBrk="1" hangingPunct="1"/>
              <a:t>5</a:t>
            </a:fld>
            <a:endParaRPr lang="en-US" smtClean="0">
              <a:solidFill>
                <a:schemeClr val="bg1"/>
              </a:solidFill>
            </a:endParaRPr>
          </a:p>
        </p:txBody>
      </p:sp>
      <p:pic>
        <p:nvPicPr>
          <p:cNvPr id="11" name="Content Placeholder 4" descr="P7141328.JPG"/>
          <p:cNvPicPr>
            <a:picLocks noGrp="1" noChangeAspect="1"/>
          </p:cNvPicPr>
          <p:nvPr>
            <p:ph sz="quarter" idx="4"/>
          </p:nvPr>
        </p:nvPicPr>
        <p:blipFill>
          <a:blip r:embed="rId3" cstate="print"/>
          <a:srcRect l="1666" r="1724" b="16083"/>
          <a:stretch>
            <a:fillRect/>
          </a:stretch>
        </p:blipFill>
        <p:spPr>
          <a:xfrm>
            <a:off x="4911725" y="1023620"/>
            <a:ext cx="4041775" cy="2526396"/>
          </a:xfrm>
        </p:spPr>
      </p:pic>
      <p:pic>
        <p:nvPicPr>
          <p:cNvPr id="2050" name="Picture 2" descr="C:\Users\Kyle.Enright\Desktop\TEMP\WEDA-presentation\Reach_O_cross_Section.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894" t="3320" r="2144" b="2390"/>
          <a:stretch/>
        </p:blipFill>
        <p:spPr bwMode="auto">
          <a:xfrm>
            <a:off x="213360" y="4147542"/>
            <a:ext cx="4541520" cy="265171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Kyle.Enright\Desktop\TEMP\WEDA-presentation\Reach_O_cross_Section0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05544" y="3648336"/>
            <a:ext cx="4786629" cy="3161298"/>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sz="half" idx="2"/>
          </p:nvPr>
        </p:nvSpPr>
        <p:spPr>
          <a:xfrm>
            <a:off x="183864" y="876545"/>
            <a:ext cx="4739640" cy="3390656"/>
          </a:xfrm>
        </p:spPr>
        <p:txBody>
          <a:bodyPr/>
          <a:lstStyle/>
          <a:p>
            <a:pPr eaLnBrk="1" hangingPunct="1">
              <a:spcBef>
                <a:spcPts val="800"/>
              </a:spcBef>
            </a:pPr>
            <a:r>
              <a:rPr lang="en-US" sz="2100" dirty="0"/>
              <a:t>Efficient mapping in </a:t>
            </a:r>
            <a:r>
              <a:rPr lang="en-US" sz="2100" dirty="0" smtClean="0"/>
              <a:t>0.5 </a:t>
            </a:r>
            <a:r>
              <a:rPr lang="en-US" sz="2100" dirty="0"/>
              <a:t>to </a:t>
            </a:r>
            <a:r>
              <a:rPr lang="en-US" sz="2100" dirty="0" smtClean="0"/>
              <a:t>15 feet </a:t>
            </a:r>
            <a:r>
              <a:rPr lang="en-US" sz="2100" dirty="0"/>
              <a:t>of </a:t>
            </a:r>
            <a:r>
              <a:rPr lang="en-US" sz="2100" dirty="0" smtClean="0"/>
              <a:t>water (wider coverage with longer booms)</a:t>
            </a:r>
            <a:endParaRPr lang="en-US" sz="2100" dirty="0"/>
          </a:p>
          <a:p>
            <a:pPr eaLnBrk="1" hangingPunct="1">
              <a:spcBef>
                <a:spcPts val="800"/>
              </a:spcBef>
            </a:pPr>
            <a:r>
              <a:rPr lang="en-US" sz="2100" dirty="0"/>
              <a:t>C</a:t>
            </a:r>
            <a:r>
              <a:rPr lang="en-US" sz="2100" dirty="0" smtClean="0"/>
              <a:t>an </a:t>
            </a:r>
            <a:r>
              <a:rPr lang="en-US" sz="2100" dirty="0"/>
              <a:t>be configured for wider swath depending on required detection </a:t>
            </a:r>
            <a:r>
              <a:rPr lang="en-US" sz="2100" dirty="0" smtClean="0"/>
              <a:t>resolution and </a:t>
            </a:r>
            <a:br>
              <a:rPr lang="en-US" sz="2100" dirty="0" smtClean="0"/>
            </a:br>
            <a:r>
              <a:rPr lang="en-US" sz="2100" dirty="0" smtClean="0"/>
              <a:t>coverage requirements</a:t>
            </a:r>
          </a:p>
          <a:p>
            <a:pPr eaLnBrk="1" hangingPunct="1">
              <a:spcBef>
                <a:spcPts val="800"/>
              </a:spcBef>
            </a:pPr>
            <a:r>
              <a:rPr lang="en-US" sz="2100" dirty="0" smtClean="0"/>
              <a:t>Typical Tetra Tech sweep: </a:t>
            </a:r>
            <a:br>
              <a:rPr lang="en-US" sz="2100" dirty="0" smtClean="0"/>
            </a:br>
            <a:r>
              <a:rPr lang="en-US" sz="2100" dirty="0" smtClean="0"/>
              <a:t>6 transducers, 25-foot swath</a:t>
            </a:r>
          </a:p>
          <a:p>
            <a:pPr eaLnBrk="1" hangingPunct="1">
              <a:spcBef>
                <a:spcPts val="800"/>
              </a:spcBef>
            </a:pPr>
            <a:r>
              <a:rPr lang="en-US" sz="2100" dirty="0" smtClean="0"/>
              <a:t>USACE routinely utilizes single beam </a:t>
            </a:r>
            <a:br>
              <a:rPr lang="en-US" sz="2100" dirty="0" smtClean="0"/>
            </a:br>
            <a:r>
              <a:rPr lang="en-US" sz="2100" dirty="0" smtClean="0"/>
              <a:t>sweep for river navigation channels</a:t>
            </a:r>
            <a:endParaRPr lang="en-US" sz="2100"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Title 3"/>
          <p:cNvSpPr>
            <a:spLocks noGrp="1"/>
          </p:cNvSpPr>
          <p:nvPr>
            <p:ph type="title" idx="4294967295"/>
          </p:nvPr>
        </p:nvSpPr>
        <p:spPr>
          <a:xfrm>
            <a:off x="457200" y="226136"/>
            <a:ext cx="8229600" cy="678426"/>
          </a:xfrm>
        </p:spPr>
        <p:txBody>
          <a:bodyPr lIns="0" tIns="0" rIns="0" bIns="0" anchor="t"/>
          <a:lstStyle/>
          <a:p>
            <a:pPr eaLnBrk="1" hangingPunct="1"/>
            <a:r>
              <a:rPr lang="en-US" sz="3200" dirty="0" smtClean="0"/>
              <a:t>Single </a:t>
            </a:r>
            <a:r>
              <a:rPr lang="en-US" sz="3200" dirty="0"/>
              <a:t>B</a:t>
            </a:r>
            <a:r>
              <a:rPr lang="en-US" sz="3200" dirty="0" smtClean="0"/>
              <a:t>eam Sweep Data</a:t>
            </a:r>
          </a:p>
        </p:txBody>
      </p:sp>
      <p:sp>
        <p:nvSpPr>
          <p:cNvPr id="57346" name="Content Placeholder 4"/>
          <p:cNvSpPr txBox="1">
            <a:spLocks/>
          </p:cNvSpPr>
          <p:nvPr/>
        </p:nvSpPr>
        <p:spPr bwMode="auto">
          <a:xfrm>
            <a:off x="4572000" y="3657600"/>
            <a:ext cx="4267200" cy="1338263"/>
          </a:xfrm>
          <a:prstGeom prst="rect">
            <a:avLst/>
          </a:prstGeom>
          <a:noFill/>
          <a:ln w="9525">
            <a:noFill/>
            <a:miter lim="800000"/>
            <a:headEnd/>
            <a:tailEnd/>
          </a:ln>
        </p:spPr>
        <p:txBody>
          <a:bodyPr/>
          <a:lstStyle/>
          <a:p>
            <a:pPr marL="365125" indent="-255588">
              <a:spcBef>
                <a:spcPts val="400"/>
              </a:spcBef>
              <a:buClr>
                <a:schemeClr val="accent1"/>
              </a:buClr>
              <a:buSzPct val="68000"/>
              <a:buFont typeface="Wingdings 3" pitchFamily="18" charset="2"/>
              <a:buChar char=""/>
            </a:pPr>
            <a:endParaRPr lang="en-US" sz="2000">
              <a:latin typeface="Lucida Sans Unicode" pitchFamily="34" charset="0"/>
            </a:endParaRPr>
          </a:p>
        </p:txBody>
      </p:sp>
      <p:pic>
        <p:nvPicPr>
          <p:cNvPr id="57348" name="Picture 11"/>
          <p:cNvPicPr>
            <a:picLocks noChangeAspect="1" noChangeArrowheads="1"/>
          </p:cNvPicPr>
          <p:nvPr/>
        </p:nvPicPr>
        <p:blipFill>
          <a:blip r:embed="rId3" cstate="print"/>
          <a:srcRect/>
          <a:stretch>
            <a:fillRect/>
          </a:stretch>
        </p:blipFill>
        <p:spPr bwMode="auto">
          <a:xfrm>
            <a:off x="762000" y="3785416"/>
            <a:ext cx="7696200" cy="3062288"/>
          </a:xfrm>
          <a:prstGeom prst="rect">
            <a:avLst/>
          </a:prstGeom>
          <a:noFill/>
          <a:ln w="9525">
            <a:noFill/>
            <a:miter lim="800000"/>
            <a:headEnd/>
            <a:tailEnd/>
          </a:ln>
        </p:spPr>
      </p:pic>
      <p:pic>
        <p:nvPicPr>
          <p:cNvPr id="57349" name="Picture 12"/>
          <p:cNvPicPr>
            <a:picLocks noChangeAspect="1" noChangeArrowheads="1"/>
          </p:cNvPicPr>
          <p:nvPr/>
        </p:nvPicPr>
        <p:blipFill>
          <a:blip r:embed="rId4" cstate="print"/>
          <a:srcRect/>
          <a:stretch>
            <a:fillRect/>
          </a:stretch>
        </p:blipFill>
        <p:spPr bwMode="auto">
          <a:xfrm>
            <a:off x="762000" y="882440"/>
            <a:ext cx="7696200" cy="2876550"/>
          </a:xfrm>
          <a:prstGeom prst="rect">
            <a:avLst/>
          </a:prstGeom>
          <a:noFill/>
          <a:ln w="9525">
            <a:noFill/>
            <a:miter lim="800000"/>
            <a:headEnd/>
            <a:tailEnd/>
          </a:ln>
        </p:spPr>
      </p:pic>
    </p:spTree>
    <p:extLst>
      <p:ext uri="{BB962C8B-B14F-4D97-AF65-F5344CB8AC3E}">
        <p14:creationId xmlns:p14="http://schemas.microsoft.com/office/powerpoint/2010/main" val="243154000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Number Placeholder 1"/>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r" eaLnBrk="0" fontAlgn="base" hangingPunct="0">
              <a:spcBef>
                <a:spcPct val="0"/>
              </a:spcBef>
              <a:spcAft>
                <a:spcPct val="0"/>
              </a:spcAft>
              <a:defRPr>
                <a:solidFill>
                  <a:schemeClr val="tx1"/>
                </a:solidFill>
                <a:latin typeface="Arial" charset="0"/>
              </a:defRPr>
            </a:lvl6pPr>
            <a:lvl7pPr marL="2971800" indent="-228600" algn="r" eaLnBrk="0" fontAlgn="base" hangingPunct="0">
              <a:spcBef>
                <a:spcPct val="0"/>
              </a:spcBef>
              <a:spcAft>
                <a:spcPct val="0"/>
              </a:spcAft>
              <a:defRPr>
                <a:solidFill>
                  <a:schemeClr val="tx1"/>
                </a:solidFill>
                <a:latin typeface="Arial" charset="0"/>
              </a:defRPr>
            </a:lvl7pPr>
            <a:lvl8pPr marL="3429000" indent="-228600" algn="r" eaLnBrk="0" fontAlgn="base" hangingPunct="0">
              <a:spcBef>
                <a:spcPct val="0"/>
              </a:spcBef>
              <a:spcAft>
                <a:spcPct val="0"/>
              </a:spcAft>
              <a:defRPr>
                <a:solidFill>
                  <a:schemeClr val="tx1"/>
                </a:solidFill>
                <a:latin typeface="Arial" charset="0"/>
              </a:defRPr>
            </a:lvl8pPr>
            <a:lvl9pPr marL="3886200" indent="-228600" algn="r" eaLnBrk="0" fontAlgn="base" hangingPunct="0">
              <a:spcBef>
                <a:spcPct val="0"/>
              </a:spcBef>
              <a:spcAft>
                <a:spcPct val="0"/>
              </a:spcAft>
              <a:defRPr>
                <a:solidFill>
                  <a:schemeClr val="tx1"/>
                </a:solidFill>
                <a:latin typeface="Arial" charset="0"/>
              </a:defRPr>
            </a:lvl9pPr>
          </a:lstStyle>
          <a:p>
            <a:pPr eaLnBrk="1" hangingPunct="1"/>
            <a:fld id="{7ECD0F1E-9DBD-4782-9FFA-1611EC449314}" type="slidenum">
              <a:rPr lang="en-US" smtClean="0">
                <a:solidFill>
                  <a:schemeClr val="bg1"/>
                </a:solidFill>
              </a:rPr>
              <a:pPr eaLnBrk="1" hangingPunct="1"/>
              <a:t>7</a:t>
            </a:fld>
            <a:endParaRPr lang="en-US" smtClean="0">
              <a:solidFill>
                <a:schemeClr val="bg1"/>
              </a:solidFill>
            </a:endParaRPr>
          </a:p>
        </p:txBody>
      </p:sp>
      <p:sp>
        <p:nvSpPr>
          <p:cNvPr id="4099" name="Title 2"/>
          <p:cNvSpPr>
            <a:spLocks noGrp="1"/>
          </p:cNvSpPr>
          <p:nvPr>
            <p:ph type="title" idx="4294967295"/>
          </p:nvPr>
        </p:nvSpPr>
        <p:spPr>
          <a:xfrm>
            <a:off x="390525" y="260552"/>
            <a:ext cx="9144000" cy="792163"/>
          </a:xfrm>
        </p:spPr>
        <p:txBody>
          <a:bodyPr anchor="t"/>
          <a:lstStyle/>
          <a:p>
            <a:pPr eaLnBrk="1" hangingPunct="1"/>
            <a:r>
              <a:rPr lang="en-US" sz="3200" dirty="0" smtClean="0"/>
              <a:t>Dual Rotated </a:t>
            </a:r>
            <a:r>
              <a:rPr lang="en-US" sz="3200" dirty="0" err="1" smtClean="0"/>
              <a:t>Multibeam</a:t>
            </a:r>
            <a:r>
              <a:rPr lang="en-US" sz="3200" dirty="0" smtClean="0"/>
              <a:t> </a:t>
            </a:r>
            <a:r>
              <a:rPr lang="en-US" sz="3200" dirty="0" err="1" smtClean="0"/>
              <a:t>Echosounder</a:t>
            </a:r>
            <a:endParaRPr lang="en-US" sz="3200" dirty="0" smtClean="0"/>
          </a:p>
        </p:txBody>
      </p:sp>
      <p:pic>
        <p:nvPicPr>
          <p:cNvPr id="7" name="Content Placeholder 3" descr="0910_Boundary Dam 199.jpg"/>
          <p:cNvPicPr>
            <a:picLocks noChangeAspect="1"/>
          </p:cNvPicPr>
          <p:nvPr/>
        </p:nvPicPr>
        <p:blipFill>
          <a:blip r:embed="rId2" cstate="print"/>
          <a:srcRect/>
          <a:stretch>
            <a:fillRect/>
          </a:stretch>
        </p:blipFill>
        <p:spPr bwMode="auto">
          <a:xfrm>
            <a:off x="144778" y="3660775"/>
            <a:ext cx="3686175" cy="3082925"/>
          </a:xfrm>
          <a:prstGeom prst="rect">
            <a:avLst/>
          </a:prstGeom>
          <a:noFill/>
          <a:ln w="9525">
            <a:noFill/>
            <a:miter lim="800000"/>
            <a:headEnd/>
            <a:tailEnd/>
          </a:ln>
          <a:effectLst>
            <a:outerShdw dist="17961" dir="2700000" algn="ctr" rotWithShape="0">
              <a:schemeClr val="tx1"/>
            </a:outerShdw>
          </a:effectLst>
        </p:spPr>
      </p:pic>
      <p:pic>
        <p:nvPicPr>
          <p:cNvPr id="8" name="Picture 4" descr="P210405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08320" y="1577340"/>
            <a:ext cx="3404235" cy="5166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3795" name="Rectangle 7"/>
          <p:cNvSpPr>
            <a:spLocks noGrp="1" noChangeArrowheads="1"/>
          </p:cNvSpPr>
          <p:nvPr>
            <p:ph type="body" sz="half" idx="4294967295"/>
          </p:nvPr>
        </p:nvSpPr>
        <p:spPr>
          <a:xfrm>
            <a:off x="152400" y="918557"/>
            <a:ext cx="6858000" cy="2185987"/>
          </a:xfrm>
        </p:spPr>
        <p:txBody>
          <a:bodyPr lIns="91440" tIns="45720" rIns="91440" bIns="45720"/>
          <a:lstStyle/>
          <a:p>
            <a:pPr eaLnBrk="1" hangingPunct="1">
              <a:lnSpc>
                <a:spcPct val="88000"/>
              </a:lnSpc>
              <a:spcBef>
                <a:spcPts val="1100"/>
              </a:spcBef>
              <a:defRPr/>
            </a:pPr>
            <a:r>
              <a:rPr lang="en-US" dirty="0" smtClean="0"/>
              <a:t>Each system rotated 30 degrees</a:t>
            </a:r>
          </a:p>
          <a:p>
            <a:pPr eaLnBrk="1" hangingPunct="1">
              <a:lnSpc>
                <a:spcPct val="88000"/>
              </a:lnSpc>
              <a:spcBef>
                <a:spcPts val="1100"/>
              </a:spcBef>
              <a:defRPr/>
            </a:pPr>
            <a:r>
              <a:rPr lang="en-US" dirty="0" smtClean="0"/>
              <a:t>Data collection under structures, up bank to </a:t>
            </a:r>
            <a:br>
              <a:rPr lang="en-US" dirty="0" smtClean="0"/>
            </a:br>
            <a:r>
              <a:rPr lang="en-US" dirty="0" smtClean="0"/>
              <a:t>water surface (180° swath)</a:t>
            </a:r>
          </a:p>
          <a:p>
            <a:pPr eaLnBrk="1" hangingPunct="1">
              <a:lnSpc>
                <a:spcPct val="88000"/>
              </a:lnSpc>
              <a:spcBef>
                <a:spcPts val="1100"/>
              </a:spcBef>
              <a:defRPr/>
            </a:pPr>
            <a:r>
              <a:rPr lang="en-US" dirty="0" smtClean="0"/>
              <a:t>Orientation increases coverage and </a:t>
            </a:r>
            <a:br>
              <a:rPr lang="en-US" dirty="0" smtClean="0"/>
            </a:br>
            <a:r>
              <a:rPr lang="en-US" dirty="0" smtClean="0"/>
              <a:t>efficiency in channelized areas</a:t>
            </a:r>
          </a:p>
          <a:p>
            <a:pPr eaLnBrk="1" hangingPunct="1">
              <a:lnSpc>
                <a:spcPct val="88000"/>
              </a:lnSpc>
              <a:spcBef>
                <a:spcPts val="1100"/>
              </a:spcBef>
              <a:defRPr/>
            </a:pPr>
            <a:r>
              <a:rPr lang="en-US" dirty="0" smtClean="0"/>
              <a:t>Survey of either bank, up or down river or </a:t>
            </a:r>
            <a:br>
              <a:rPr lang="en-US" dirty="0" smtClean="0"/>
            </a:br>
            <a:r>
              <a:rPr lang="en-US" dirty="0" smtClean="0"/>
              <a:t>shoreline</a:t>
            </a:r>
          </a:p>
        </p:txBody>
      </p:sp>
      <p:pic>
        <p:nvPicPr>
          <p:cNvPr id="9" name="Picture 7" descr="D:\Marketing\Boundary Dam Service\Pictures\IMG_090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85026" y="4804347"/>
            <a:ext cx="2929573" cy="1992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Number Placeholder 1"/>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r" eaLnBrk="0" fontAlgn="base" hangingPunct="0">
              <a:spcBef>
                <a:spcPct val="0"/>
              </a:spcBef>
              <a:spcAft>
                <a:spcPct val="0"/>
              </a:spcAft>
              <a:defRPr>
                <a:solidFill>
                  <a:schemeClr val="tx1"/>
                </a:solidFill>
                <a:latin typeface="Arial" charset="0"/>
              </a:defRPr>
            </a:lvl6pPr>
            <a:lvl7pPr marL="2971800" indent="-228600" algn="r" eaLnBrk="0" fontAlgn="base" hangingPunct="0">
              <a:spcBef>
                <a:spcPct val="0"/>
              </a:spcBef>
              <a:spcAft>
                <a:spcPct val="0"/>
              </a:spcAft>
              <a:defRPr>
                <a:solidFill>
                  <a:schemeClr val="tx1"/>
                </a:solidFill>
                <a:latin typeface="Arial" charset="0"/>
              </a:defRPr>
            </a:lvl7pPr>
            <a:lvl8pPr marL="3429000" indent="-228600" algn="r" eaLnBrk="0" fontAlgn="base" hangingPunct="0">
              <a:spcBef>
                <a:spcPct val="0"/>
              </a:spcBef>
              <a:spcAft>
                <a:spcPct val="0"/>
              </a:spcAft>
              <a:defRPr>
                <a:solidFill>
                  <a:schemeClr val="tx1"/>
                </a:solidFill>
                <a:latin typeface="Arial" charset="0"/>
              </a:defRPr>
            </a:lvl8pPr>
            <a:lvl9pPr marL="3886200" indent="-228600" algn="r" eaLnBrk="0" fontAlgn="base" hangingPunct="0">
              <a:spcBef>
                <a:spcPct val="0"/>
              </a:spcBef>
              <a:spcAft>
                <a:spcPct val="0"/>
              </a:spcAft>
              <a:defRPr>
                <a:solidFill>
                  <a:schemeClr val="tx1"/>
                </a:solidFill>
                <a:latin typeface="Arial" charset="0"/>
              </a:defRPr>
            </a:lvl9pPr>
          </a:lstStyle>
          <a:p>
            <a:pPr eaLnBrk="1" hangingPunct="1"/>
            <a:fld id="{3E9E1ED3-4194-49D5-B56B-E1202207FAC9}" type="slidenum">
              <a:rPr lang="en-US" smtClean="0">
                <a:solidFill>
                  <a:schemeClr val="bg1"/>
                </a:solidFill>
              </a:rPr>
              <a:pPr eaLnBrk="1" hangingPunct="1"/>
              <a:t>8</a:t>
            </a:fld>
            <a:endParaRPr lang="en-US" smtClean="0">
              <a:solidFill>
                <a:schemeClr val="bg1"/>
              </a:solidFill>
            </a:endParaRPr>
          </a:p>
        </p:txBody>
      </p:sp>
      <p:sp>
        <p:nvSpPr>
          <p:cNvPr id="6147" name="Title 1"/>
          <p:cNvSpPr>
            <a:spLocks noGrp="1"/>
          </p:cNvSpPr>
          <p:nvPr>
            <p:ph type="title" idx="4294967295"/>
          </p:nvPr>
        </p:nvSpPr>
        <p:spPr/>
        <p:txBody>
          <a:bodyPr anchor="t"/>
          <a:lstStyle/>
          <a:p>
            <a:pPr eaLnBrk="1" hangingPunct="1"/>
            <a:r>
              <a:rPr lang="en-US" sz="3400" smtClean="0"/>
              <a:t>Multibeam Sonar Data Examples</a:t>
            </a:r>
          </a:p>
        </p:txBody>
      </p:sp>
      <p:pic>
        <p:nvPicPr>
          <p:cNvPr id="6148" name="Picture 6"/>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28079"/>
          <a:stretch/>
        </p:blipFill>
        <p:spPr bwMode="auto">
          <a:xfrm>
            <a:off x="4213860" y="1032511"/>
            <a:ext cx="41910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0" name="Picture 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53200" y="5181600"/>
            <a:ext cx="2297113"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1" name="Picture 8" descr="WD_111109_MB1_SC0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6550" y="3972878"/>
            <a:ext cx="6092825" cy="278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2" name="Picture 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91300" y="3786188"/>
            <a:ext cx="2266950" cy="125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0496" y="914401"/>
            <a:ext cx="3299352" cy="3147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67" name="Picture 19" descr="Figure_4-6_Cross_Section_Pump_Bay_6"/>
          <p:cNvPicPr>
            <a:picLocks noChangeAspect="1" noChangeArrowheads="1"/>
          </p:cNvPicPr>
          <p:nvPr/>
        </p:nvPicPr>
        <p:blipFill>
          <a:blip r:embed="rId3" cstate="print"/>
          <a:srcRect l="1666" t="54013" r="21666" b="1697"/>
          <a:stretch>
            <a:fillRect/>
          </a:stretch>
        </p:blipFill>
        <p:spPr bwMode="auto">
          <a:xfrm>
            <a:off x="892632" y="1238251"/>
            <a:ext cx="7527939" cy="2581276"/>
          </a:xfrm>
          <a:prstGeom prst="rect">
            <a:avLst/>
          </a:prstGeom>
          <a:noFill/>
          <a:ln w="9525">
            <a:noFill/>
            <a:miter lim="800000"/>
            <a:headEnd/>
            <a:tailEnd/>
          </a:ln>
        </p:spPr>
      </p:pic>
      <p:pic>
        <p:nvPicPr>
          <p:cNvPr id="78863" name="Picture 1"/>
          <p:cNvPicPr>
            <a:picLocks noChangeAspect="1" noChangeArrowheads="1"/>
          </p:cNvPicPr>
          <p:nvPr/>
        </p:nvPicPr>
        <p:blipFill>
          <a:blip r:embed="rId4" cstate="print"/>
          <a:srcRect l="1485" t="4997" r="5624" b="2551"/>
          <a:stretch>
            <a:fillRect/>
          </a:stretch>
        </p:blipFill>
        <p:spPr bwMode="auto">
          <a:xfrm>
            <a:off x="4549304" y="4141453"/>
            <a:ext cx="4594696" cy="2716548"/>
          </a:xfrm>
          <a:prstGeom prst="rect">
            <a:avLst/>
          </a:prstGeom>
          <a:noFill/>
          <a:ln w="9525">
            <a:noFill/>
            <a:miter lim="800000"/>
            <a:headEnd/>
            <a:tailEnd/>
          </a:ln>
        </p:spPr>
      </p:pic>
      <p:pic>
        <p:nvPicPr>
          <p:cNvPr id="78862" name="Picture 4"/>
          <p:cNvPicPr>
            <a:picLocks noChangeAspect="1" noChangeArrowheads="1"/>
          </p:cNvPicPr>
          <p:nvPr/>
        </p:nvPicPr>
        <p:blipFill>
          <a:blip r:embed="rId5" cstate="print"/>
          <a:srcRect l="1587" t="5347" r="5173" b="1114"/>
          <a:stretch>
            <a:fillRect/>
          </a:stretch>
        </p:blipFill>
        <p:spPr bwMode="auto">
          <a:xfrm>
            <a:off x="1" y="4151376"/>
            <a:ext cx="4539941" cy="2706624"/>
          </a:xfrm>
          <a:prstGeom prst="rect">
            <a:avLst/>
          </a:prstGeom>
          <a:noFill/>
          <a:ln w="9525">
            <a:noFill/>
            <a:miter lim="800000"/>
            <a:headEnd/>
            <a:tailEnd/>
          </a:ln>
        </p:spPr>
      </p:pic>
      <p:sp>
        <p:nvSpPr>
          <p:cNvPr id="78857" name="Line 15"/>
          <p:cNvSpPr>
            <a:spLocks noChangeShapeType="1"/>
          </p:cNvSpPr>
          <p:nvPr/>
        </p:nvSpPr>
        <p:spPr bwMode="auto">
          <a:xfrm>
            <a:off x="4648200" y="4267200"/>
            <a:ext cx="0" cy="2514600"/>
          </a:xfrm>
          <a:prstGeom prst="line">
            <a:avLst/>
          </a:prstGeom>
          <a:noFill/>
          <a:ln w="9525">
            <a:solidFill>
              <a:schemeClr val="bg1"/>
            </a:solidFill>
            <a:round/>
            <a:headEnd/>
            <a:tailEnd/>
          </a:ln>
        </p:spPr>
        <p:txBody>
          <a:bodyPr/>
          <a:lstStyle/>
          <a:p>
            <a:endParaRPr lang="en-US"/>
          </a:p>
        </p:txBody>
      </p:sp>
      <p:sp>
        <p:nvSpPr>
          <p:cNvPr id="78858" name="Line 16"/>
          <p:cNvSpPr>
            <a:spLocks noChangeShapeType="1"/>
          </p:cNvSpPr>
          <p:nvPr/>
        </p:nvSpPr>
        <p:spPr bwMode="auto">
          <a:xfrm>
            <a:off x="5105400" y="4191000"/>
            <a:ext cx="3581400" cy="0"/>
          </a:xfrm>
          <a:prstGeom prst="line">
            <a:avLst/>
          </a:prstGeom>
          <a:noFill/>
          <a:ln w="9525">
            <a:solidFill>
              <a:schemeClr val="bg1"/>
            </a:solidFill>
            <a:round/>
            <a:headEnd/>
            <a:tailEnd/>
          </a:ln>
        </p:spPr>
        <p:txBody>
          <a:bodyPr/>
          <a:lstStyle/>
          <a:p>
            <a:endParaRPr lang="en-US"/>
          </a:p>
        </p:txBody>
      </p:sp>
      <p:sp>
        <p:nvSpPr>
          <p:cNvPr id="3" name="Content Placeholder 8"/>
          <p:cNvSpPr txBox="1">
            <a:spLocks/>
          </p:cNvSpPr>
          <p:nvPr/>
        </p:nvSpPr>
        <p:spPr bwMode="auto">
          <a:xfrm>
            <a:off x="1600200" y="4191000"/>
            <a:ext cx="1066800" cy="228600"/>
          </a:xfrm>
          <a:prstGeom prst="rect">
            <a:avLst/>
          </a:prstGeom>
          <a:noFill/>
          <a:ln w="9525">
            <a:noFill/>
            <a:miter lim="800000"/>
            <a:headEnd/>
            <a:tailEnd/>
          </a:ln>
          <a:effectLst>
            <a:outerShdw dist="17961" dir="2700000" algn="ctr" rotWithShape="0">
              <a:schemeClr val="tx1"/>
            </a:outerShdw>
          </a:effectLst>
        </p:spPr>
        <p:txBody>
          <a:bodyPr lIns="0" tIns="0" rIns="0" bIns="0"/>
          <a:lstStyle/>
          <a:p>
            <a:pPr marL="519113" lvl="1" indent="-173038">
              <a:spcBef>
                <a:spcPct val="30000"/>
              </a:spcBef>
              <a:buClr>
                <a:srgbClr val="FEEA94"/>
              </a:buClr>
              <a:defRPr/>
            </a:pPr>
            <a:r>
              <a:rPr lang="en-US" sz="1600">
                <a:solidFill>
                  <a:schemeClr val="bg1"/>
                </a:solidFill>
              </a:rPr>
              <a:t>120-ft</a:t>
            </a:r>
          </a:p>
        </p:txBody>
      </p:sp>
      <p:sp>
        <p:nvSpPr>
          <p:cNvPr id="5" name="Content Placeholder 8"/>
          <p:cNvSpPr txBox="1">
            <a:spLocks/>
          </p:cNvSpPr>
          <p:nvPr/>
        </p:nvSpPr>
        <p:spPr bwMode="auto">
          <a:xfrm rot="16200000">
            <a:off x="4229100" y="5372100"/>
            <a:ext cx="1066800" cy="228600"/>
          </a:xfrm>
          <a:prstGeom prst="rect">
            <a:avLst/>
          </a:prstGeom>
          <a:noFill/>
          <a:ln w="9525">
            <a:noFill/>
            <a:miter lim="800000"/>
            <a:headEnd/>
            <a:tailEnd/>
          </a:ln>
          <a:effectLst>
            <a:outerShdw dist="17961" dir="2700000" algn="ctr" rotWithShape="0">
              <a:schemeClr val="tx1"/>
            </a:outerShdw>
          </a:effectLst>
        </p:spPr>
        <p:txBody>
          <a:bodyPr lIns="0" tIns="0" rIns="0" bIns="0"/>
          <a:lstStyle/>
          <a:p>
            <a:pPr marL="519113" lvl="1" indent="-173038">
              <a:spcBef>
                <a:spcPct val="30000"/>
              </a:spcBef>
              <a:buClr>
                <a:srgbClr val="FEEA94"/>
              </a:buClr>
            </a:pPr>
            <a:r>
              <a:rPr lang="en-US" sz="1600">
                <a:solidFill>
                  <a:schemeClr val="bg1"/>
                </a:solidFill>
              </a:rPr>
              <a:t>40-ft</a:t>
            </a:r>
          </a:p>
        </p:txBody>
      </p:sp>
      <p:sp>
        <p:nvSpPr>
          <p:cNvPr id="4" name="Content Placeholder 8"/>
          <p:cNvSpPr txBox="1">
            <a:spLocks/>
          </p:cNvSpPr>
          <p:nvPr/>
        </p:nvSpPr>
        <p:spPr bwMode="auto">
          <a:xfrm>
            <a:off x="6400800" y="4191000"/>
            <a:ext cx="1066800" cy="228600"/>
          </a:xfrm>
          <a:prstGeom prst="rect">
            <a:avLst/>
          </a:prstGeom>
          <a:noFill/>
          <a:ln w="9525">
            <a:noFill/>
            <a:miter lim="800000"/>
            <a:headEnd/>
            <a:tailEnd/>
          </a:ln>
          <a:effectLst>
            <a:outerShdw dist="17961" dir="2700000" algn="ctr" rotWithShape="0">
              <a:schemeClr val="tx1"/>
            </a:outerShdw>
          </a:effectLst>
        </p:spPr>
        <p:txBody>
          <a:bodyPr lIns="0" tIns="0" rIns="0" bIns="0"/>
          <a:lstStyle/>
          <a:p>
            <a:pPr marL="519113" lvl="1" indent="-173038">
              <a:spcBef>
                <a:spcPct val="30000"/>
              </a:spcBef>
              <a:buClr>
                <a:srgbClr val="FEEA94"/>
              </a:buClr>
              <a:defRPr/>
            </a:pPr>
            <a:r>
              <a:rPr lang="en-US" sz="1600">
                <a:solidFill>
                  <a:schemeClr val="bg1"/>
                </a:solidFill>
              </a:rPr>
              <a:t>120-ft</a:t>
            </a:r>
          </a:p>
        </p:txBody>
      </p:sp>
      <p:sp>
        <p:nvSpPr>
          <p:cNvPr id="16" name="TextBox 15"/>
          <p:cNvSpPr txBox="1"/>
          <p:nvPr/>
        </p:nvSpPr>
        <p:spPr>
          <a:xfrm>
            <a:off x="1219200" y="3741210"/>
            <a:ext cx="1777041" cy="461665"/>
          </a:xfrm>
          <a:prstGeom prst="rect">
            <a:avLst/>
          </a:prstGeom>
          <a:noFill/>
        </p:spPr>
        <p:txBody>
          <a:bodyPr wrap="square" rtlCol="0">
            <a:spAutoFit/>
          </a:bodyPr>
          <a:lstStyle/>
          <a:p>
            <a:pPr algn="ctr"/>
            <a:r>
              <a:rPr lang="en-US" sz="2400" dirty="0" smtClean="0">
                <a:solidFill>
                  <a:schemeClr val="bg1"/>
                </a:solidFill>
              </a:rPr>
              <a:t>2009</a:t>
            </a:r>
            <a:endParaRPr lang="en-US" sz="2400" dirty="0">
              <a:solidFill>
                <a:schemeClr val="bg1"/>
              </a:solidFill>
            </a:endParaRPr>
          </a:p>
        </p:txBody>
      </p:sp>
      <p:sp>
        <p:nvSpPr>
          <p:cNvPr id="17" name="TextBox 16"/>
          <p:cNvSpPr txBox="1"/>
          <p:nvPr/>
        </p:nvSpPr>
        <p:spPr>
          <a:xfrm>
            <a:off x="6102579" y="3733800"/>
            <a:ext cx="1777041" cy="461665"/>
          </a:xfrm>
          <a:prstGeom prst="rect">
            <a:avLst/>
          </a:prstGeom>
          <a:noFill/>
        </p:spPr>
        <p:txBody>
          <a:bodyPr wrap="square" rtlCol="0">
            <a:spAutoFit/>
          </a:bodyPr>
          <a:lstStyle/>
          <a:p>
            <a:pPr algn="ctr"/>
            <a:r>
              <a:rPr lang="en-US" sz="2400" dirty="0" smtClean="0">
                <a:solidFill>
                  <a:schemeClr val="bg1"/>
                </a:solidFill>
              </a:rPr>
              <a:t>2011</a:t>
            </a:r>
            <a:endParaRPr lang="en-US" sz="2400" dirty="0">
              <a:solidFill>
                <a:schemeClr val="bg1"/>
              </a:solidFill>
            </a:endParaRPr>
          </a:p>
        </p:txBody>
      </p:sp>
      <p:sp>
        <p:nvSpPr>
          <p:cNvPr id="18" name="TextBox 17"/>
          <p:cNvSpPr txBox="1"/>
          <p:nvPr/>
        </p:nvSpPr>
        <p:spPr>
          <a:xfrm>
            <a:off x="2675062" y="804540"/>
            <a:ext cx="3916237" cy="461665"/>
          </a:xfrm>
          <a:prstGeom prst="rect">
            <a:avLst/>
          </a:prstGeom>
          <a:noFill/>
        </p:spPr>
        <p:txBody>
          <a:bodyPr wrap="square" rtlCol="0">
            <a:spAutoFit/>
          </a:bodyPr>
          <a:lstStyle/>
          <a:p>
            <a:pPr algn="ctr"/>
            <a:r>
              <a:rPr lang="en-US" sz="2400" dirty="0" smtClean="0">
                <a:solidFill>
                  <a:schemeClr val="bg1"/>
                </a:solidFill>
              </a:rPr>
              <a:t>2009 </a:t>
            </a:r>
            <a:r>
              <a:rPr lang="en-US" sz="2000" dirty="0" smtClean="0">
                <a:solidFill>
                  <a:schemeClr val="bg1"/>
                </a:solidFill>
              </a:rPr>
              <a:t>(green)</a:t>
            </a:r>
            <a:r>
              <a:rPr lang="en-US" sz="2400" dirty="0" smtClean="0">
                <a:solidFill>
                  <a:schemeClr val="bg1"/>
                </a:solidFill>
              </a:rPr>
              <a:t> / 2011 </a:t>
            </a:r>
            <a:r>
              <a:rPr lang="en-US" dirty="0" smtClean="0">
                <a:solidFill>
                  <a:schemeClr val="bg1"/>
                </a:solidFill>
              </a:rPr>
              <a:t>(yellow)</a:t>
            </a:r>
            <a:endParaRPr lang="en-US" sz="2400" dirty="0">
              <a:solidFill>
                <a:schemeClr val="bg1"/>
              </a:solidFill>
            </a:endParaRPr>
          </a:p>
        </p:txBody>
      </p:sp>
      <p:sp>
        <p:nvSpPr>
          <p:cNvPr id="23" name="Line 16"/>
          <p:cNvSpPr>
            <a:spLocks noChangeShapeType="1"/>
          </p:cNvSpPr>
          <p:nvPr/>
        </p:nvSpPr>
        <p:spPr bwMode="auto">
          <a:xfrm>
            <a:off x="474025" y="4195950"/>
            <a:ext cx="3581400" cy="0"/>
          </a:xfrm>
          <a:prstGeom prst="line">
            <a:avLst/>
          </a:prstGeom>
          <a:noFill/>
          <a:ln w="9525">
            <a:solidFill>
              <a:schemeClr val="bg1"/>
            </a:solidFill>
            <a:round/>
            <a:headEnd/>
            <a:tailEnd/>
          </a:ln>
        </p:spPr>
        <p:txBody>
          <a:bodyPr/>
          <a:lstStyle/>
          <a:p>
            <a:endParaRPr lang="en-US"/>
          </a:p>
        </p:txBody>
      </p:sp>
      <p:sp>
        <p:nvSpPr>
          <p:cNvPr id="19" name="Title 2"/>
          <p:cNvSpPr txBox="1">
            <a:spLocks/>
          </p:cNvSpPr>
          <p:nvPr/>
        </p:nvSpPr>
        <p:spPr bwMode="auto">
          <a:xfrm>
            <a:off x="390525" y="221224"/>
            <a:ext cx="9144000"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85000"/>
              </a:lnSpc>
              <a:spcBef>
                <a:spcPct val="0"/>
              </a:spcBef>
              <a:spcAft>
                <a:spcPct val="0"/>
              </a:spcAft>
              <a:buClrTx/>
              <a:buSzTx/>
              <a:buFontTx/>
              <a:buNone/>
              <a:tabLst/>
              <a:defRPr/>
            </a:pPr>
            <a:r>
              <a:rPr kumimoji="0" lang="en-US" sz="3200" b="1" i="0" u="none" strike="noStrike" kern="0" cap="none" spc="0" normalizeH="0" baseline="0" noProof="0" dirty="0" smtClean="0">
                <a:ln>
                  <a:noFill/>
                </a:ln>
                <a:solidFill>
                  <a:srgbClr val="FEEA94"/>
                </a:solidFill>
                <a:effectLst/>
                <a:uLnTx/>
                <a:uFillTx/>
                <a:latin typeface="+mj-lt"/>
                <a:ea typeface="+mj-ea"/>
                <a:cs typeface="+mj-cs"/>
              </a:rPr>
              <a:t>Bi-annual Comparison</a:t>
            </a:r>
          </a:p>
        </p:txBody>
      </p:sp>
    </p:spTree>
    <p:extLst>
      <p:ext uri="{BB962C8B-B14F-4D97-AF65-F5344CB8AC3E}">
        <p14:creationId xmlns:p14="http://schemas.microsoft.com/office/powerpoint/2010/main" val="33092654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TtEC_GreatLakes_presentation_v2">
  <a:themeElements>
    <a:clrScheme name="TtEC_GreatLakes_presentation_v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tEC_GreatLakes_presentation_v2">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TtEC_GreatLakes_presentation_v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tEC_GreatLakes_presentation_v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tEC_GreatLakes_presentation_v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tEC_GreatLakes_presentation_v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tEC_GreatLakes_presentation_v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tEC_GreatLakes_presentation_v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tEC_GreatLakes_presentation_v2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tEC_GreatLakes_presentation_v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tEC_GreatLakes_presentation_v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tEC_GreatLakes_presentation_v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tEC_GreatLakes_presentation_v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tEC_GreatLakes_presentation_v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19472</TotalTime>
  <Words>1148</Words>
  <Application>Microsoft Office PowerPoint</Application>
  <PresentationFormat>On-screen Show (4:3)</PresentationFormat>
  <Paragraphs>114</Paragraphs>
  <Slides>18</Slides>
  <Notes>12</Notes>
  <HiddenSlides>0</HiddenSlides>
  <MMClips>0</MMClip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TtEC_GreatLakes_presentation_v2</vt:lpstr>
      <vt:lpstr>Combined, High Resolution Bathymetric  and Shoreline Survey Solutions for  Dredging and Construction Operations</vt:lpstr>
      <vt:lpstr>Data Collection Methods</vt:lpstr>
      <vt:lpstr>Data Collection Methods – cont.</vt:lpstr>
      <vt:lpstr>Data Collection Methods – cont.</vt:lpstr>
      <vt:lpstr>Single Beam Sweep</vt:lpstr>
      <vt:lpstr>Single Beam Sweep Data</vt:lpstr>
      <vt:lpstr>Dual Rotated Multibeam Echosounder</vt:lpstr>
      <vt:lpstr>Multibeam Sonar Data Examples</vt:lpstr>
      <vt:lpstr>PowerPoint Presentation</vt:lpstr>
      <vt:lpstr>Multibeam vs. Single Beam</vt:lpstr>
      <vt:lpstr>Navigational Survey</vt:lpstr>
      <vt:lpstr>Vessel-mounted LiDAR</vt:lpstr>
      <vt:lpstr>Vessel-mounted LiDAR</vt:lpstr>
      <vt:lpstr>Combined Vessel-mounted LiDAR and Multibeam</vt:lpstr>
      <vt:lpstr>Combined Vessel-mounted LiDAR and Multibeam</vt:lpstr>
      <vt:lpstr>As-built Model from Combined Data Set</vt:lpstr>
      <vt:lpstr>Photo-integrated 3D Laser Scanner Data</vt:lpstr>
      <vt:lpstr>The END….questions?</vt:lpstr>
    </vt:vector>
  </TitlesOfParts>
  <Company>Tt EC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Brent.Johnston</dc:creator>
  <cp:lastModifiedBy>kyle.enright</cp:lastModifiedBy>
  <cp:revision>418</cp:revision>
  <dcterms:created xsi:type="dcterms:W3CDTF">2006-03-02T22:07:07Z</dcterms:created>
  <dcterms:modified xsi:type="dcterms:W3CDTF">2012-04-24T20:12:34Z</dcterms:modified>
</cp:coreProperties>
</file>