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62" r:id="rId2"/>
    <p:sldId id="263" r:id="rId3"/>
    <p:sldId id="307" r:id="rId4"/>
    <p:sldId id="286" r:id="rId5"/>
    <p:sldId id="351" r:id="rId6"/>
    <p:sldId id="331" r:id="rId7"/>
    <p:sldId id="353" r:id="rId8"/>
    <p:sldId id="332" r:id="rId9"/>
    <p:sldId id="333" r:id="rId10"/>
    <p:sldId id="335" r:id="rId11"/>
    <p:sldId id="348" r:id="rId12"/>
    <p:sldId id="340" r:id="rId13"/>
    <p:sldId id="339" r:id="rId14"/>
    <p:sldId id="352" r:id="rId15"/>
    <p:sldId id="355" r:id="rId16"/>
    <p:sldId id="349" r:id="rId17"/>
    <p:sldId id="342" r:id="rId18"/>
    <p:sldId id="350" r:id="rId19"/>
    <p:sldId id="343" r:id="rId20"/>
    <p:sldId id="347" r:id="rId21"/>
    <p:sldId id="354" r:id="rId22"/>
    <p:sldId id="341" r:id="rId23"/>
    <p:sldId id="357" r:id="rId24"/>
    <p:sldId id="358" r:id="rId25"/>
    <p:sldId id="346" r:id="rId26"/>
    <p:sldId id="345" r:id="rId27"/>
    <p:sldId id="310" r:id="rId2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A70"/>
    <a:srgbClr val="4D5665"/>
    <a:srgbClr val="2F7BD7"/>
    <a:srgbClr val="62A2F0"/>
    <a:srgbClr val="6FA3E3"/>
    <a:srgbClr val="0043C8"/>
    <a:srgbClr val="292E45"/>
    <a:srgbClr val="576071"/>
    <a:srgbClr val="37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356" autoAdjust="0"/>
  </p:normalViewPr>
  <p:slideViewPr>
    <p:cSldViewPr>
      <p:cViewPr varScale="1">
        <p:scale>
          <a:sx n="111" d="100"/>
          <a:sy n="111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F9570E5-05B1-46F6-B9D7-42626165544E}" type="datetimeFigureOut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BEEB4A5-62BE-42D3-92BC-DDB408002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7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5AF3E0E-52DA-468B-B291-A3CE8137FBDD}" type="datetimeFigureOut">
              <a:rPr lang="en-US"/>
              <a:pPr>
                <a:defRPr/>
              </a:pPr>
              <a:t>4/24/2012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7234982-ED08-42A5-82AC-8362E1791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3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Discuss</a:t>
            </a:r>
            <a:r>
              <a:rPr lang="en-US" baseline="0" dirty="0" smtClean="0">
                <a:ea typeface="ＭＳ Ｐゴシック" pitchFamily="34" charset="-128"/>
              </a:rPr>
              <a:t> approach and considerations when planning habitat restoration for dredging projects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3C279D0-43AB-4AF4-9840-BAFC830B300E}" type="slidenum">
              <a:rPr lang="en-US"/>
              <a:pPr eaLnBrk="1" hangingPunct="1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C5AD0BA-D4BC-4DC2-A791-59B324D25A49}" type="slidenum">
              <a:rPr lang="en-US"/>
              <a:pPr eaLnBrk="1" hangingPunct="1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5BE07C8-BF8A-4EEA-8514-8C61C7700E26}" type="slidenum">
              <a:rPr lang="en-US"/>
              <a:pPr eaLnBrk="1" hangingPunct="1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A6C6A1E-3CE5-4041-8112-E03F0C8B375D}" type="slidenum">
              <a:rPr lang="en-US"/>
              <a:pPr eaLnBrk="1" hangingPunct="1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41B957-1983-44F3-84D0-0103065494F7}" type="slidenum">
              <a:rPr lang="en-US"/>
              <a:pPr eaLnBrk="1" hangingPunct="1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DBA0B5-40C1-4D04-B8F7-F3C11F3308A8}" type="slidenum">
              <a:rPr lang="en-US"/>
              <a:pPr eaLnBrk="1" hangingPunct="1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1266D97-93B6-4ABC-B621-C295AAC7D601}" type="slidenum">
              <a:rPr lang="en-US"/>
              <a:pPr eaLnBrk="1" hangingPunct="1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2DB5F95-089B-4410-BA8A-947170F9DA38}" type="slidenum">
              <a:rPr lang="en-US"/>
              <a:pPr eaLnBrk="1" hangingPunct="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Better tolerance achieved mechanically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Nice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Natural variability in some areas with capping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CDD66A-0B7E-4F32-86DC-EAF62AAB5D49}" type="slidenum">
              <a:rPr lang="en-US"/>
              <a:pPr eaLnBrk="1" hangingPunct="1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9C2863B-86A8-4E1D-B2E1-FABAAB0E8F26}" type="slidenum">
              <a:rPr lang="en-US"/>
              <a:pPr eaLnBrk="1" hangingPunct="1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180A575-6F82-4291-B242-67E8C90D5204}" type="slidenum">
              <a:rPr lang="en-US"/>
              <a:pPr eaLnBrk="1" hangingPunct="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268772-A77F-47DD-A7DF-4DFA7BDC7317}" type="slidenum">
              <a:rPr lang="en-US"/>
              <a:pPr eaLnBrk="1" hangingPunct="1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Pic of final graded areas –marsh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44EF1E-8879-4B78-A46B-EDC21684F068}" type="slidenum">
              <a:rPr lang="en-US"/>
              <a:pPr eaLnBrk="1" hangingPunct="1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ADD PIC OF STAGED TREES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Pile and temp placement of debris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B15194-6862-48C4-A53C-8314C3E42E36}" type="slidenum">
              <a:rPr lang="en-US"/>
              <a:pPr eaLnBrk="1" hangingPunct="1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Before/after pics of bank restoration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C726907-2F77-480E-B91F-5DECFADAA98C}" type="slidenum">
              <a:rPr lang="en-US"/>
              <a:pPr eaLnBrk="1" hangingPunct="1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B81D5FD-A917-4053-893B-F8EB9F99C94A}" type="slidenum">
              <a:rPr lang="en-US"/>
              <a:pPr eaLnBrk="1" hangingPunct="1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9E8D26C-541E-4169-B7DB-4C1BFB09C3BE}" type="slidenum">
              <a:rPr lang="en-US"/>
              <a:pPr eaLnBrk="1" hangingPunct="1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182638-E1C2-47FC-9302-E07F61779404}" type="slidenum">
              <a:rPr lang="en-US"/>
              <a:pPr eaLnBrk="1" hangingPunct="1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F602592-3CAB-40B1-A6F6-E0CC86CE63EC}" type="slidenum">
              <a:rPr lang="en-US"/>
              <a:pPr eaLnBrk="1" hangingPunct="1"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234982-ED08-42A5-82AC-8362E179126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9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Planned wildlife</a:t>
            </a:r>
            <a:r>
              <a:rPr lang="en-US" baseline="0" dirty="0" smtClean="0">
                <a:ea typeface="ＭＳ Ｐゴシック" pitchFamily="34" charset="-128"/>
              </a:rPr>
              <a:t>/ecosystem benefits as well as additional (</a:t>
            </a:r>
            <a:r>
              <a:rPr lang="en-US" baseline="0" dirty="0" err="1" smtClean="0">
                <a:ea typeface="ＭＳ Ｐゴシック" pitchFamily="34" charset="-128"/>
              </a:rPr>
              <a:t>submergent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err="1" smtClean="0">
                <a:ea typeface="ＭＳ Ｐゴシック" pitchFamily="34" charset="-128"/>
              </a:rPr>
              <a:t>resergence</a:t>
            </a:r>
            <a:r>
              <a:rPr lang="en-US" baseline="0" dirty="0" smtClean="0">
                <a:ea typeface="ＭＳ Ｐゴシック" pitchFamily="34" charset="-128"/>
              </a:rPr>
              <a:t> at wolf lake with better wave/hydrology)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Community appreciates 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Now a priority for programs (GLLA authorized for habitat restoration)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Satisfy mitigation or other permitting requirements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Cost savings (</a:t>
            </a:r>
            <a:r>
              <a:rPr lang="en-US" baseline="0" dirty="0" err="1" smtClean="0">
                <a:ea typeface="ＭＳ Ｐゴシック" pitchFamily="34" charset="-128"/>
              </a:rPr>
              <a:t>eg</a:t>
            </a:r>
            <a:r>
              <a:rPr lang="en-US" baseline="0" dirty="0" smtClean="0">
                <a:ea typeface="ＭＳ Ｐゴシック" pitchFamily="34" charset="-128"/>
              </a:rPr>
              <a:t>, geotextile tubes provide disposal and can be used to create islands/habitat)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GRAPHIC showing individual factors</a:t>
            </a:r>
            <a:r>
              <a:rPr lang="en-US" baseline="0" dirty="0" smtClean="0">
                <a:ea typeface="ＭＳ Ｐゴシック" pitchFamily="34" charset="-128"/>
              </a:rPr>
              <a:t> to assess during planning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Look at similar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project components within each of these factors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Input from funding and regulatory agencies; surrounding property owners(future land use)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Limitations of program authority and funding – GLLA not previously authorized for habitat restoration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Property access and utility restrictions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Substrate suitability – provide or amend (variability at wolf lake)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Define hydrology and adjust plans accordingly (temporary measures for installation)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Determine suitable communities based on substrate and habitat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Tailor planting strategy toward existing and proposed conditions (hydrology/substrate), considering implementability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Reasonable performance standards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Consult and accommodate TES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Consider invasive species threats – treat and maintain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Protect from predators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GRAPHIC shows and overlap of site the site components</a:t>
            </a:r>
            <a:r>
              <a:rPr lang="en-US" baseline="0" dirty="0" smtClean="0">
                <a:ea typeface="ＭＳ Ｐゴシック" pitchFamily="34" charset="-128"/>
              </a:rPr>
              <a:t> that need to be assessed when looking at: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34" charset="-128"/>
              </a:rPr>
              <a:t>Existing site conditions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34" charset="-128"/>
              </a:rPr>
              <a:t>Restoration goals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ea typeface="ＭＳ Ｐゴシック" pitchFamily="34" charset="-128"/>
              </a:rPr>
              <a:t>Implementation challenges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Discuss WBGCR</a:t>
            </a:r>
            <a:r>
              <a:rPr lang="en-US" baseline="0" dirty="0" smtClean="0">
                <a:ea typeface="ＭＳ Ｐゴシック" pitchFamily="34" charset="-128"/>
              </a:rPr>
              <a:t> and how lessons learned applied to EBGCR.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C2A70AE-DC0F-41A2-AE20-1C27B2F67325}" type="slidenum">
              <a:rPr lang="en-US"/>
              <a:pPr eaLnBrk="1" hangingPunct="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B74347-6EEA-4E3F-B6B6-1769CE5041D6}" type="slidenum">
              <a:rPr lang="en-US"/>
              <a:pPr eaLnBrk="1" hangingPunct="1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9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229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76700"/>
            <a:ext cx="8229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8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6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0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2A2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OttawaRiverBottom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OttawaRiverBottom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76200"/>
            <a:ext cx="8458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Planning Habitat Restoration for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Dredging Projects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213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34" charset="-128"/>
              </a:rPr>
              <a:t>WEDA Midwest Chapter Conference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Green Bay, Wisconsin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April 27, 2012</a:t>
            </a:r>
          </a:p>
          <a:p>
            <a:pPr eaLnBrk="1" hangingPunct="1">
              <a:spcBef>
                <a:spcPct val="5000"/>
              </a:spcBef>
            </a:pPr>
            <a:r>
              <a:rPr lang="en-US" sz="1800" i="1" dirty="0" smtClean="0">
                <a:ea typeface="ＭＳ Ｐゴシック" pitchFamily="34" charset="-128"/>
              </a:rPr>
              <a:t>Jack Brunner</a:t>
            </a:r>
          </a:p>
          <a:p>
            <a:pPr eaLnBrk="1" hangingPunct="1">
              <a:spcBef>
                <a:spcPct val="5000"/>
              </a:spcBef>
            </a:pPr>
            <a:endParaRPr lang="en-US" sz="1800" i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5000"/>
              </a:spcBef>
            </a:pPr>
            <a:endParaRPr lang="en-US" sz="2800" i="1" dirty="0" smtClean="0">
              <a:ea typeface="ＭＳ Ｐゴシック" pitchFamily="34" charset="-128"/>
            </a:endParaRPr>
          </a:p>
          <a:p>
            <a:pPr eaLnBrk="1" hangingPunct="1"/>
            <a:endParaRPr lang="en-US" sz="2800" i="1" dirty="0" smtClean="0">
              <a:ea typeface="ＭＳ Ｐゴシック" pitchFamily="34" charset="-128"/>
            </a:endParaRPr>
          </a:p>
        </p:txBody>
      </p:sp>
      <p:pic>
        <p:nvPicPr>
          <p:cNvPr id="2052" name="Picture 4" descr="TtLogo.e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23898"/>
            <a:ext cx="1936750" cy="52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08-26-08 Site Visit\DSCN29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45443"/>
            <a:ext cx="4308475" cy="32313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West Branch Reaches 1 &amp; 2 and Roxana Marsh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61363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Roxana Marsh – Restoration Plan</a:t>
            </a:r>
          </a:p>
        </p:txBody>
      </p:sp>
      <p:pic>
        <p:nvPicPr>
          <p:cNvPr id="12291" name="Content Placeholder 1" descr="C-30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3726" r="2578" b="2415"/>
          <a:stretch/>
        </p:blipFill>
        <p:spPr>
          <a:xfrm>
            <a:off x="827314" y="1567543"/>
            <a:ext cx="7489372" cy="493485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Invasive Species Control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8305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Sprayed </a:t>
            </a:r>
            <a:r>
              <a:rPr lang="en-US" i="1" dirty="0" smtClean="0">
                <a:ea typeface="ＭＳ Ｐゴシック" pitchFamily="34" charset="-128"/>
              </a:rPr>
              <a:t>Phragmites</a:t>
            </a:r>
            <a:r>
              <a:rPr lang="en-US" dirty="0" smtClean="0">
                <a:ea typeface="ＭＳ Ｐゴシック" pitchFamily="34" charset="-128"/>
              </a:rPr>
              <a:t> in non-dredge areas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Utility and other access limitations</a:t>
            </a:r>
          </a:p>
        </p:txBody>
      </p:sp>
      <p:pic>
        <p:nvPicPr>
          <p:cNvPr id="32771" name="Picture 4" descr="L:\G-Federal\G9021-RAC2\069 Roxana Marsh Const\Task 5 Detailed Resident Inspection\Photos\habitat restoration\WBGCR 12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41148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5" descr="L:\G-Federal\G9021-RAC2\069 Roxana Marsh Const\Task 5 Detailed Resident Inspection\Photos\habitat restoration\IMG_39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1148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Marsh Excavation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7924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ea typeface="ＭＳ Ｐゴシック" pitchFamily="34" charset="-128"/>
              </a:rPr>
              <a:t>Removed </a:t>
            </a:r>
            <a:r>
              <a:rPr lang="en-US" i="1" dirty="0">
                <a:ea typeface="ＭＳ Ｐゴシック" pitchFamily="34" charset="-128"/>
              </a:rPr>
              <a:t>Phragmites</a:t>
            </a:r>
            <a:r>
              <a:rPr lang="en-US" dirty="0">
                <a:ea typeface="ＭＳ Ｐゴシック" pitchFamily="34" charset="-128"/>
              </a:rPr>
              <a:t> root mass </a:t>
            </a:r>
            <a:r>
              <a:rPr lang="en-US" dirty="0" smtClean="0">
                <a:ea typeface="ＭＳ Ｐゴシック" pitchFamily="34" charset="-128"/>
              </a:rPr>
              <a:t>with contamination</a:t>
            </a:r>
            <a:endParaRPr lang="en-US" dirty="0">
              <a:ea typeface="ＭＳ Ｐゴシック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Used road mats for access</a:t>
            </a:r>
          </a:p>
        </p:txBody>
      </p:sp>
      <p:pic>
        <p:nvPicPr>
          <p:cNvPr id="36867" name="Picture 4" descr="L:\G-Federal\G9021-RAC2\069 Roxana Marsh Const\Task 5 Detailed Resident Inspection\Photos\habitat restoration\DSCN4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4191000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5" descr="L:\G-Federal\G9021-RAC2\069 Roxana Marsh Const\Task 5 Detailed Resident Inspection\Photos\habitat restoration\December 20, 2011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202113" cy="315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Marsh Excavation</a:t>
            </a:r>
          </a:p>
        </p:txBody>
      </p:sp>
      <p:pic>
        <p:nvPicPr>
          <p:cNvPr id="17411" name="Content Placeholder 1" descr="attachment.ashx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0545" r="1463" b="9614"/>
          <a:stretch/>
        </p:blipFill>
        <p:spPr>
          <a:xfrm>
            <a:off x="406400" y="1524001"/>
            <a:ext cx="8345714" cy="4760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Marsh Excavation</a:t>
            </a:r>
          </a:p>
        </p:txBody>
      </p:sp>
      <p:pic>
        <p:nvPicPr>
          <p:cNvPr id="19459" name="Picture 3" descr="December 07  2011 0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39000" cy="542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River Dredging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7620000" cy="12192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dirty="0" smtClean="0"/>
              <a:t>Undercut </a:t>
            </a:r>
            <a:r>
              <a:rPr lang="en-US" i="1" dirty="0" smtClean="0"/>
              <a:t>Phragmites</a:t>
            </a:r>
            <a:r>
              <a:rPr lang="en-US" dirty="0" smtClean="0"/>
              <a:t> along banks 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Removed from the site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20484" name="Picture 4" descr="November 21, 2011 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December 07  2011 0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3" y="3271837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Sand Capping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7391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Placed hydraulically in river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Placed mechanically in marsh and wetland shelves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399" y="3581598"/>
            <a:ext cx="4227218" cy="3170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11" y="3597499"/>
            <a:ext cx="4206017" cy="3154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Mowing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80010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ea typeface="ＭＳ Ｐゴシック" pitchFamily="34" charset="-128"/>
              </a:rPr>
              <a:t>Prescribed burn restrictions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Mowed after herbicide application</a:t>
            </a:r>
          </a:p>
        </p:txBody>
      </p:sp>
      <p:pic>
        <p:nvPicPr>
          <p:cNvPr id="22532" name="Picture 2" descr="L:\G-Federal\G9021-RAC2\069 Roxana Marsh Const\Task 5 Detailed Resident Inspection\Photos\habitat restoration\November 29, 2011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191000" cy="314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3" descr="L:\G-Federal\G9021-RAC2\069 Roxana Marsh Const\Task 5 Detailed Resident Inspection\Photos\habitat restoration\November 28, 2011 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1656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Raking or Tilling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7924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Tilled to improve seed to soil contact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Depth limitations in pipeline buffer areas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Raked as needed</a:t>
            </a:r>
          </a:p>
        </p:txBody>
      </p:sp>
      <p:pic>
        <p:nvPicPr>
          <p:cNvPr id="23556" name="Picture 6" descr="L:\G-Federal\G9021-RAC2\069 Roxana Marsh Const\Task 5 Detailed Resident Inspection\Photos\habitat restoration\February 23, 2012 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3657600"/>
            <a:ext cx="4154488" cy="311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1" descr="DSCN4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157472" cy="3118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7543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Advantages of Habitat Restoration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Planning Considerations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Grand Calumet River: Case Study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Lessons Learned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pic>
        <p:nvPicPr>
          <p:cNvPr id="3076" name="Picture 2" descr="L:\G-Federal\G9021-RAC2\069 Roxana Marsh Const\Task 5 Detailed Resident Inspection\Photos\habitat restoration\November 16, 2011 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038600" cy="302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Seeding and Planting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5720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Adjust planting zones based on as-built conditions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Blanket seeded areas</a:t>
            </a:r>
          </a:p>
        </p:txBody>
      </p:sp>
      <p:pic>
        <p:nvPicPr>
          <p:cNvPr id="24580" name="Picture 2" descr="DSCN41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200400" cy="24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EMI-CH-FILE1\WordProc\G-Federal\G9021-RAC2\069 Roxana Marsh Const\Task 5 Detailed Resident Inspection\Photos\habitat restoration\DSCN43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4329"/>
            <a:ext cx="3200400" cy="2400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4159566"/>
            <a:ext cx="3271837" cy="2400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Providing Habitat Structure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80772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Removed trees for site access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Placed within pond and along shoreline as habitat structure</a:t>
            </a:r>
          </a:p>
        </p:txBody>
      </p:sp>
      <p:pic>
        <p:nvPicPr>
          <p:cNvPr id="25604" name="Picture 1" descr="March 14, 2012 0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3352800"/>
            <a:ext cx="4191000" cy="314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from aaron\DSCN43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06240" cy="3154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Bank Stabilization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80772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Used bioengineering techniques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Modified design based on field conditions</a:t>
            </a:r>
          </a:p>
        </p:txBody>
      </p:sp>
      <p:pic>
        <p:nvPicPr>
          <p:cNvPr id="3074" name="Picture 2" descr="E:\from aaron\WBGCR 12 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6174"/>
            <a:ext cx="4206240" cy="3154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SCN43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23" y="3346174"/>
            <a:ext cx="4206240" cy="3154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EBGCR Reaches 4A and 4B</a:t>
            </a:r>
          </a:p>
        </p:txBody>
      </p:sp>
      <p:pic>
        <p:nvPicPr>
          <p:cNvPr id="14339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3205" r="1720" b="2751"/>
          <a:stretch/>
        </p:blipFill>
        <p:spPr>
          <a:xfrm>
            <a:off x="616857" y="1465943"/>
            <a:ext cx="7910286" cy="500742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4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EBGCR Reaches 4A and 4B</a:t>
            </a:r>
          </a:p>
        </p:txBody>
      </p:sp>
      <p:pic>
        <p:nvPicPr>
          <p:cNvPr id="15363" name="Content Placeholder 2" descr="December 07  2011 176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26"/>
          <a:stretch/>
        </p:blipFill>
        <p:spPr>
          <a:xfrm>
            <a:off x="979714" y="1295400"/>
            <a:ext cx="7184572" cy="54070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Lessons Learned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8153400" cy="5410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Involve stakeholders early in planning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Spray invasives before sediment removal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Use prescribed burning where possible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Adjust planting zones as needed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Blanket seeded areas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Install and </a:t>
            </a:r>
            <a:r>
              <a:rPr lang="en-US" u="sng" dirty="0" smtClean="0">
                <a:ea typeface="ＭＳ Ｐゴシック" pitchFamily="34" charset="-128"/>
              </a:rPr>
              <a:t>maintain</a:t>
            </a:r>
            <a:r>
              <a:rPr lang="en-US" dirty="0" smtClean="0">
                <a:ea typeface="ＭＳ Ｐゴシック" pitchFamily="34" charset="-128"/>
              </a:rPr>
              <a:t> predator control fencing</a:t>
            </a:r>
          </a:p>
          <a:p>
            <a:pPr>
              <a:spcAft>
                <a:spcPts val="1200"/>
              </a:spcAft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Consider assessment factors and project components during planning and design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Employ adaptive management during project implementation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Restoration takes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34" y="3429000"/>
            <a:ext cx="4565465" cy="28118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14700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Questions?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667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 smtClean="0">
                <a:ea typeface="ＭＳ Ｐゴシック" pitchFamily="34" charset="-128"/>
              </a:rPr>
              <a:t>Jack Brunner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ea typeface="ＭＳ Ｐゴシック" pitchFamily="34" charset="-128"/>
              </a:rPr>
              <a:t>Tetra Tech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ea typeface="ＭＳ Ｐゴシック" pitchFamily="34" charset="-128"/>
              </a:rPr>
              <a:t>jack.brunner@tetratech.com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ea typeface="ＭＳ Ｐゴシック" pitchFamily="34" charset="-128"/>
              </a:rPr>
              <a:t>312.201.7788</a:t>
            </a:r>
          </a:p>
          <a:p>
            <a:pPr>
              <a:lnSpc>
                <a:spcPct val="80000"/>
              </a:lnSpc>
            </a:pPr>
            <a:endParaRPr lang="en-US" sz="2800" i="1" dirty="0" smtClean="0">
              <a:ea typeface="ＭＳ Ｐゴシック" pitchFamily="34" charset="-128"/>
            </a:endParaRPr>
          </a:p>
        </p:txBody>
      </p:sp>
      <p:pic>
        <p:nvPicPr>
          <p:cNvPr id="30724" name="Picture 4" descr="TtLog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19650"/>
            <a:ext cx="327907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Advantages of Habitat Restoration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8768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Wildlife and Ecosystem Benefits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Community Relations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Program Priority - EPA, USACE, and State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Permitting Requirements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Cost Savings</a:t>
            </a:r>
          </a:p>
        </p:txBody>
      </p:sp>
      <p:pic>
        <p:nvPicPr>
          <p:cNvPr id="5122" name="Picture 2" descr="E:\08-26-08 Site Visit\DSCN29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91840" cy="2468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PDs\grass lak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45052"/>
            <a:ext cx="3291840" cy="246888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Planning Considerations: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Assessment Factors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9343"/>
            <a:ext cx="2513857" cy="251385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09" y="1676400"/>
            <a:ext cx="2513857" cy="251385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18" y="4039343"/>
            <a:ext cx="2513857" cy="251385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Planning Considerations: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Project Components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676400"/>
            <a:ext cx="5105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/>
              <a:t>Stakeholders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/>
              <a:t>Funding/Authority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/>
              <a:t>Site Access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/>
              <a:t>Substrate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 smtClean="0"/>
              <a:t>Hydrology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/>
              <a:t>Vegetative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Communities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endParaRPr lang="en-US" dirty="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en-US" dirty="0" smtClean="0"/>
          </a:p>
        </p:txBody>
      </p:sp>
      <p:pic>
        <p:nvPicPr>
          <p:cNvPr id="4" name="Picture 3" descr="E:\Wolf Lake 9-25-08 Area 3 Central sho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291840" cy="2469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gewisch mars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291840" cy="24484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Planning Considerations: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Project Components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762000" y="16764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3200" dirty="0"/>
              <a:t>Planting Strategy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3200" dirty="0"/>
              <a:t>Performance Standards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3200" dirty="0"/>
              <a:t>T&amp;E Species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3200" dirty="0"/>
              <a:t>Invasive Species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3200" dirty="0" smtClean="0"/>
              <a:t>Predator Control</a:t>
            </a:r>
            <a:endParaRPr lang="en-US" sz="32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3200" dirty="0"/>
              <a:t>Maintenance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endParaRPr lang="en-US" sz="32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endParaRPr lang="en-US" sz="3200" dirty="0"/>
          </a:p>
        </p:txBody>
      </p:sp>
      <p:pic>
        <p:nvPicPr>
          <p:cNvPr id="2050" name="Picture 2" descr="E:\08-26-08 Site Visit\DSCN2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267200"/>
            <a:ext cx="3291840" cy="2468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JoeA\jack - weda\DSCN2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657350"/>
            <a:ext cx="3282315" cy="2461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Planning Considerations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1219200"/>
            <a:ext cx="8153398" cy="502166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73075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Grand Calumet River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dirty="0" smtClean="0">
                <a:ea typeface="ＭＳ Ｐゴシック" pitchFamily="34" charset="-128"/>
              </a:rPr>
              <a:t>Great Lakes Legacy Act project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dirty="0" smtClean="0">
                <a:ea typeface="ＭＳ Ｐゴシック" pitchFamily="34" charset="-128"/>
              </a:rPr>
              <a:t>EPA GLNPO, USFWS and State of Indiana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dirty="0" smtClean="0">
                <a:ea typeface="ＭＳ Ｐゴシック" pitchFamily="34" charset="-128"/>
              </a:rPr>
              <a:t>Grand Calumet River AOC, Lake County, IN</a:t>
            </a:r>
          </a:p>
        </p:txBody>
      </p:sp>
      <p:pic>
        <p:nvPicPr>
          <p:cNvPr id="9220" name="Picture 6" descr="L:\G-Federal\G1852-RAC2- Option Period\169 Roxana Marsh Const\Task 2 Community Involvement\SAME Presentation\ImagesForJim\InsetOverview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566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ea typeface="ＭＳ Ｐゴシック" pitchFamily="34" charset="-128"/>
              </a:rPr>
              <a:t>WBGCR Reaches 1 &amp; 2 and Roxana Marsh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dirty="0" smtClean="0">
                <a:ea typeface="ＭＳ Ｐゴシック" pitchFamily="34" charset="-128"/>
              </a:rPr>
              <a:t>Restoration goals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dirty="0" smtClean="0">
                <a:ea typeface="ＭＳ Ｐゴシック" pitchFamily="34" charset="-128"/>
              </a:rPr>
              <a:t>Excavate ~109,000 CY of contaminated sediment from 19-acre marsh 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dirty="0" smtClean="0">
                <a:ea typeface="ＭＳ Ｐゴシック" pitchFamily="34" charset="-128"/>
              </a:rPr>
              <a:t>Dredge river and wetland shelves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dirty="0" smtClean="0">
                <a:ea typeface="ＭＳ Ｐゴシック" pitchFamily="34" charset="-128"/>
              </a:rPr>
              <a:t>Remove invasive species 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dirty="0" smtClean="0">
                <a:ea typeface="ＭＳ Ｐゴシック" pitchFamily="34" charset="-128"/>
              </a:rPr>
              <a:t>Restore native habitat</a:t>
            </a:r>
          </a:p>
          <a:p>
            <a:pPr lvl="1"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 dirty="0" smtClean="0">
                <a:ea typeface="ＭＳ Ｐゴシック" pitchFamily="34" charset="-128"/>
              </a:rPr>
              <a:t>Stabilize banks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800" dirty="0" smtClean="0">
                <a:ea typeface="ＭＳ Ｐゴシック" pitchFamily="34" charset="-128"/>
              </a:rPr>
              <a:t>Construction substantially complete: June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ttelle_OttawaRiver_496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5360</TotalTime>
  <Words>626</Words>
  <Application>Microsoft Office PowerPoint</Application>
  <PresentationFormat>On-screen Show (4:3)</PresentationFormat>
  <Paragraphs>152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Battelle_OttawaRiver_496</vt:lpstr>
      <vt:lpstr>Planning Habitat Restoration for Dredging Projects</vt:lpstr>
      <vt:lpstr>Outline</vt:lpstr>
      <vt:lpstr>Advantages of Habitat Restoration</vt:lpstr>
      <vt:lpstr>Planning Considerations: Assessment Factors</vt:lpstr>
      <vt:lpstr>Planning Considerations:  Project Components</vt:lpstr>
      <vt:lpstr>Planning Considerations: Project Components</vt:lpstr>
      <vt:lpstr>Planning Considerations </vt:lpstr>
      <vt:lpstr>Grand Calumet River</vt:lpstr>
      <vt:lpstr>WBGCR Reaches 1 &amp; 2 and Roxana Marsh</vt:lpstr>
      <vt:lpstr>West Branch Reaches 1 &amp; 2 and Roxana Marsh</vt:lpstr>
      <vt:lpstr>Roxana Marsh – Restoration Plan</vt:lpstr>
      <vt:lpstr>Invasive Species Control</vt:lpstr>
      <vt:lpstr>Marsh Excavation</vt:lpstr>
      <vt:lpstr>Marsh Excavation</vt:lpstr>
      <vt:lpstr>Marsh Excavation</vt:lpstr>
      <vt:lpstr>River Dredging</vt:lpstr>
      <vt:lpstr>Sand Capping</vt:lpstr>
      <vt:lpstr>Mowing</vt:lpstr>
      <vt:lpstr>Raking or Tilling</vt:lpstr>
      <vt:lpstr>Seeding and Planting</vt:lpstr>
      <vt:lpstr>Providing Habitat Structure</vt:lpstr>
      <vt:lpstr>Bank Stabilization</vt:lpstr>
      <vt:lpstr>EBGCR Reaches 4A and 4B</vt:lpstr>
      <vt:lpstr>EBGCR Reaches 4A and 4B</vt:lpstr>
      <vt:lpstr>Lessons Learned</vt:lpstr>
      <vt:lpstr>Summary</vt:lpstr>
      <vt:lpstr>Questions?</vt:lpstr>
    </vt:vector>
  </TitlesOfParts>
  <Company>Tetra Tech EM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joe.abboreno</dc:creator>
  <cp:lastModifiedBy>jack.brunner</cp:lastModifiedBy>
  <cp:revision>280</cp:revision>
  <cp:lastPrinted>2012-04-24T16:24:56Z</cp:lastPrinted>
  <dcterms:created xsi:type="dcterms:W3CDTF">2010-08-30T18:53:16Z</dcterms:created>
  <dcterms:modified xsi:type="dcterms:W3CDTF">2012-04-24T16:38:15Z</dcterms:modified>
</cp:coreProperties>
</file>