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0"/>
  </p:notesMasterIdLst>
  <p:sldIdLst>
    <p:sldId id="331" r:id="rId3"/>
    <p:sldId id="278" r:id="rId4"/>
    <p:sldId id="446" r:id="rId5"/>
    <p:sldId id="440" r:id="rId6"/>
    <p:sldId id="433" r:id="rId7"/>
    <p:sldId id="423" r:id="rId8"/>
    <p:sldId id="424" r:id="rId9"/>
    <p:sldId id="426" r:id="rId10"/>
    <p:sldId id="427" r:id="rId11"/>
    <p:sldId id="437" r:id="rId12"/>
    <p:sldId id="438" r:id="rId13"/>
    <p:sldId id="439" r:id="rId14"/>
    <p:sldId id="448" r:id="rId15"/>
    <p:sldId id="434" r:id="rId16"/>
    <p:sldId id="447" r:id="rId17"/>
    <p:sldId id="414" r:id="rId18"/>
    <p:sldId id="44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118" d="100"/>
          <a:sy n="118" d="100"/>
        </p:scale>
        <p:origin x="-1434"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5F3D533-7BCF-492B-AD59-674CB4F9EE6B}" type="slidenum">
              <a:rPr lang="en-US"/>
              <a:pPr>
                <a:defRPr/>
              </a:pPr>
              <a:t>‹#›</a:t>
            </a:fld>
            <a:endParaRPr lang="en-US"/>
          </a:p>
        </p:txBody>
      </p:sp>
    </p:spTree>
    <p:extLst>
      <p:ext uri="{BB962C8B-B14F-4D97-AF65-F5344CB8AC3E}">
        <p14:creationId xmlns:p14="http://schemas.microsoft.com/office/powerpoint/2010/main" val="1079721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new DQM website was launch earlier this year.  The DQM program has gone totally web based.  This website replaces the old SI site and serves as the foundation for everything that is DQM……the latest specifications, contact information, links to the new V2.0 tools and tutorials for new users.</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advancement over</a:t>
            </a:r>
            <a:r>
              <a:rPr lang="en-US" baseline="0" dirty="0" smtClean="0"/>
              <a:t> the last year has been a joint effort with EPA region 4 to standardize the EPA dredging data reporting requirements for the SAD Districts.  This development has resulted in reducing the burden on the Districts and contractors to develop this individually and has help standardize the process. </a:t>
            </a:r>
            <a:r>
              <a:rPr lang="en-US" sz="1200" kern="1200" dirty="0" smtClean="0">
                <a:solidFill>
                  <a:schemeClr val="tx1"/>
                </a:solidFill>
                <a:latin typeface="Arial" pitchFamily="34" charset="0"/>
                <a:ea typeface="+mn-ea"/>
                <a:cs typeface="+mn-cs"/>
              </a:rPr>
              <a:t>The two dredge monitoring systems; although significantly different in design actually complement each other, helping both agencies meet specific needs and uses.  In addition to assisting USACE Districts for environmental compliance, the data can be used by the USACE to improve business practice, monitoring performance, and provide dredging information and data to support the National Dredging Mission. </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a:t>
            </a:r>
            <a:r>
              <a:rPr lang="en-US" baseline="0" dirty="0" smtClean="0"/>
              <a:t> year the DQM Center lays out its annual goals and objectives.  In general, these goals are dynamic and will continue to reflect the philosophy of the National DQM Center.</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technological advancements reflect the goals and</a:t>
            </a:r>
            <a:r>
              <a:rPr lang="en-US" baseline="0" dirty="0" smtClean="0"/>
              <a:t> objects of the program to improve timeliness, dependability, and quality of data for the Corps dredging manager.  Industry has stepped to the plate with the challenge of meeting our new specification requirements such as near-real time data transmission from the hoppers, in addition to new on-board software installation.</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DQM V2.0 tools were launch in the</a:t>
            </a:r>
            <a:r>
              <a:rPr lang="en-US" baseline="0" dirty="0" smtClean="0"/>
              <a:t> Fall of 2010.  Since the Fall launch, the DQM team has met and provided basic training on the new tools to all coastal Corps districts.  This summer, the DQM team will be meeting with the Great Lakes Districts to provide training and gain feedback on the tools.  The initial reaction from the Corps District’s has been overwhelmingly positive.  Feedback has been extremely constructive and is currently the basis for ongoing development and improvement efforts for future versions.</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V2.0 tools utilize</a:t>
            </a:r>
            <a:r>
              <a:rPr lang="en-US" baseline="0" dirty="0" smtClean="0"/>
              <a:t> the latest web technology to provide the Corps’ dredging managers with timely, dependable, user friendly tools, such as the viewer, dredging plots, and data export capability.</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screen shot example of the web generated disposal plots from the V2.0 tools.  It contains summary information regarding the load such as start and end time of the load, estimated volume, and vessel displacement.</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screen shot of the exported</a:t>
            </a:r>
            <a:r>
              <a:rPr lang="en-US" baseline="0" dirty="0" smtClean="0"/>
              <a:t> data from the V2.0 tools.  This export contains all parameters measured for the selected load and every data point collected.</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new </a:t>
            </a:r>
            <a:r>
              <a:rPr lang="en-US" dirty="0" err="1" smtClean="0"/>
              <a:t>Matlab</a:t>
            </a:r>
            <a:r>
              <a:rPr lang="en-US" dirty="0" smtClean="0"/>
              <a:t> development has resulted in much improved QA data review capability.</a:t>
            </a:r>
            <a:r>
              <a:rPr lang="en-US" baseline="0" dirty="0" smtClean="0"/>
              <a:t>  While this tool was developed for internal QA analysis for the DQM center, many District offices have begun requesting this tool for their own QA needs.</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Turtle</a:t>
            </a:r>
            <a:r>
              <a:rPr lang="en-US" baseline="0" dirty="0" smtClean="0"/>
              <a:t> reports generated from the </a:t>
            </a:r>
            <a:r>
              <a:rPr lang="en-US" baseline="0" dirty="0" err="1" smtClean="0"/>
              <a:t>Matlab</a:t>
            </a:r>
            <a:r>
              <a:rPr lang="en-US" baseline="0" dirty="0" smtClean="0"/>
              <a:t> program have been used quite often in the </a:t>
            </a:r>
            <a:r>
              <a:rPr lang="en-US" baseline="0" dirty="0" err="1" smtClean="0"/>
              <a:t>Mayport</a:t>
            </a:r>
            <a:r>
              <a:rPr lang="en-US" baseline="0" dirty="0" smtClean="0"/>
              <a:t> job in the Jacksonville District.  The Center is receiving very positive feedback on the usefulness of this data to better understand the conditions of the dredge during when a turtle is taken, resulting in more understanding and confidence in continuing dredging operations in lieu of shutting down operations.</a:t>
            </a:r>
            <a:endParaRPr lang="en-US" dirty="0"/>
          </a:p>
        </p:txBody>
      </p:sp>
      <p:sp>
        <p:nvSpPr>
          <p:cNvPr id="4" name="Slide Number Placeholder 3"/>
          <p:cNvSpPr>
            <a:spLocks noGrp="1"/>
          </p:cNvSpPr>
          <p:nvPr>
            <p:ph type="sldNum" sz="quarter" idx="10"/>
          </p:nvPr>
        </p:nvSpPr>
        <p:spPr/>
        <p:txBody>
          <a:bodyPr/>
          <a:lstStyle/>
          <a:p>
            <a:pPr>
              <a:defRPr/>
            </a:pPr>
            <a:fld id="{35F3D533-7BCF-492B-AD59-674CB4F9EE6B}"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5BF39A-292B-4AB5-B011-F4C9BA7DCE5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34FA83D-0E86-4B04-8AF1-BF17136729E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E8D55A7-6236-431C-B50C-BF3F7126D08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BB9D4326-41B3-4354-82B0-B84B53E32E9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4EE8A75-2D48-474A-83EF-372E103067B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C3DB36C-7A2A-4BA1-9FD6-26B2134C922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322A1E4-32B2-4D6F-B3ED-04BADE50EC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8E12148-0677-4AD8-BFB0-4CCFE0F4E3B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C11163A-5B5F-4F74-A49F-96929925D22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BC09A99-5B86-42CF-9E01-4277DF719A4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0C086E5-6917-4D18-911F-B544A70E40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descr="100_5250.Jpg"/>
          <p:cNvPicPr>
            <a:picLocks noChangeAspect="1"/>
          </p:cNvPicPr>
          <p:nvPr userDrawn="1"/>
        </p:nvPicPr>
        <p:blipFill>
          <a:blip r:embed="rId14" cstate="print"/>
          <a:stretch>
            <a:fillRect/>
          </a:stretch>
        </p:blipFill>
        <p:spPr>
          <a:xfrm>
            <a:off x="3505200" y="3505200"/>
            <a:ext cx="5638800" cy="3995715"/>
          </a:xfrm>
          <a:prstGeom prst="rect">
            <a:avLst/>
          </a:prstGeom>
        </p:spPr>
      </p:pic>
      <p:pic>
        <p:nvPicPr>
          <p:cNvPr id="1027" name="Picture 15" descr="100_5269"/>
          <p:cNvPicPr>
            <a:picLocks noChangeAspect="1" noChangeArrowheads="1"/>
          </p:cNvPicPr>
          <p:nvPr userDrawn="1"/>
        </p:nvPicPr>
        <p:blipFill>
          <a:blip r:embed="rId15" cstate="print"/>
          <a:stretch>
            <a:fillRect/>
          </a:stretch>
        </p:blipFill>
        <p:spPr bwMode="auto">
          <a:xfrm>
            <a:off x="4724400" y="762000"/>
            <a:ext cx="4419600" cy="3522662"/>
          </a:xfrm>
          <a:prstGeom prst="rect">
            <a:avLst/>
          </a:prstGeom>
          <a:noFill/>
          <a:ln w="9525">
            <a:noFill/>
            <a:miter lim="800000"/>
            <a:headEnd/>
            <a:tailEnd/>
          </a:ln>
        </p:spPr>
      </p:pic>
      <p:sp>
        <p:nvSpPr>
          <p:cNvPr id="5129" name="Line 9"/>
          <p:cNvSpPr>
            <a:spLocks noChangeShapeType="1"/>
          </p:cNvSpPr>
          <p:nvPr/>
        </p:nvSpPr>
        <p:spPr bwMode="auto">
          <a:xfrm flipV="1">
            <a:off x="4724400" y="4267200"/>
            <a:ext cx="4419600" cy="0"/>
          </a:xfrm>
          <a:prstGeom prst="line">
            <a:avLst/>
          </a:prstGeom>
          <a:noFill/>
          <a:ln w="63500">
            <a:solidFill>
              <a:schemeClr val="bg1"/>
            </a:solidFill>
            <a:round/>
            <a:headEnd/>
            <a:tailEnd/>
          </a:ln>
          <a:effectLst/>
        </p:spPr>
        <p:txBody>
          <a:bodyPr/>
          <a:lstStyle/>
          <a:p>
            <a:pPr>
              <a:defRPr/>
            </a:pPr>
            <a:endParaRPr lang="en-US">
              <a:latin typeface="Arial" pitchFamily="34" charset="0"/>
            </a:endParaRPr>
          </a:p>
        </p:txBody>
      </p:sp>
      <p:sp>
        <p:nvSpPr>
          <p:cNvPr id="1030" name="Rectangle 10"/>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
            </a:r>
            <a:br>
              <a:rPr lang="en-US" smtClean="0"/>
            </a:br>
            <a:r>
              <a:rPr lang="en-US" smtClean="0"/>
              <a:t>Silent Inspector Data</a:t>
            </a:r>
          </a:p>
        </p:txBody>
      </p:sp>
      <p:grpSp>
        <p:nvGrpSpPr>
          <p:cNvPr id="1028" name="Group 4"/>
          <p:cNvGrpSpPr>
            <a:grpSpLocks/>
          </p:cNvGrpSpPr>
          <p:nvPr/>
        </p:nvGrpSpPr>
        <p:grpSpPr bwMode="auto">
          <a:xfrm>
            <a:off x="0" y="0"/>
            <a:ext cx="9144000" cy="7620000"/>
            <a:chOff x="-816" y="-528"/>
            <a:chExt cx="5760" cy="4322"/>
          </a:xfrm>
        </p:grpSpPr>
        <p:grpSp>
          <p:nvGrpSpPr>
            <p:cNvPr id="1032" name="Group 5"/>
            <p:cNvGrpSpPr>
              <a:grpSpLocks/>
            </p:cNvGrpSpPr>
            <p:nvPr userDrawn="1"/>
          </p:nvGrpSpPr>
          <p:grpSpPr bwMode="auto">
            <a:xfrm>
              <a:off x="-816" y="-528"/>
              <a:ext cx="5760" cy="4322"/>
              <a:chOff x="-816" y="-528"/>
              <a:chExt cx="5760" cy="4322"/>
            </a:xfrm>
          </p:grpSpPr>
          <p:pic>
            <p:nvPicPr>
              <p:cNvPr id="1034" name="Picture 6" descr="ppt_camo_bkgrnd-03"/>
              <p:cNvPicPr>
                <a:picLocks noChangeAspect="1" noChangeArrowheads="1"/>
              </p:cNvPicPr>
              <p:nvPr userDrawn="1"/>
            </p:nvPicPr>
            <p:blipFill>
              <a:blip r:embed="rId16" cstate="print"/>
              <a:srcRect/>
              <a:stretch>
                <a:fillRect/>
              </a:stretch>
            </p:blipFill>
            <p:spPr bwMode="auto">
              <a:xfrm>
                <a:off x="-816" y="-528"/>
                <a:ext cx="5760" cy="4322"/>
              </a:xfrm>
              <a:prstGeom prst="rect">
                <a:avLst/>
              </a:prstGeom>
              <a:noFill/>
              <a:ln w="9525">
                <a:noFill/>
                <a:miter lim="800000"/>
                <a:headEnd/>
                <a:tailEnd/>
              </a:ln>
            </p:spPr>
          </p:pic>
          <p:pic>
            <p:nvPicPr>
              <p:cNvPr id="1035" name="Picture 7" descr="white_curve"/>
              <p:cNvPicPr>
                <a:picLocks noChangeAspect="1" noChangeArrowheads="1"/>
              </p:cNvPicPr>
              <p:nvPr userDrawn="1"/>
            </p:nvPicPr>
            <p:blipFill>
              <a:blip r:embed="rId17" cstate="print"/>
              <a:srcRect/>
              <a:stretch>
                <a:fillRect/>
              </a:stretch>
            </p:blipFill>
            <p:spPr bwMode="auto">
              <a:xfrm>
                <a:off x="1680" y="423"/>
                <a:ext cx="3264" cy="3365"/>
              </a:xfrm>
              <a:prstGeom prst="rect">
                <a:avLst/>
              </a:prstGeom>
              <a:noFill/>
              <a:ln w="9525">
                <a:noFill/>
                <a:miter lim="800000"/>
                <a:headEnd/>
                <a:tailEnd/>
              </a:ln>
            </p:spPr>
          </p:pic>
        </p:grpSp>
        <p:pic>
          <p:nvPicPr>
            <p:cNvPr id="1033" name="Picture 8" descr="USACE_logo"/>
            <p:cNvPicPr>
              <a:picLocks noChangeAspect="1" noChangeArrowheads="1"/>
            </p:cNvPicPr>
            <p:nvPr userDrawn="1"/>
          </p:nvPicPr>
          <p:blipFill>
            <a:blip r:embed="rId18" cstate="print"/>
            <a:srcRect/>
            <a:stretch>
              <a:fillRect/>
            </a:stretch>
          </p:blipFill>
          <p:spPr bwMode="auto">
            <a:xfrm>
              <a:off x="-720" y="2886"/>
              <a:ext cx="864" cy="591"/>
            </a:xfrm>
            <a:prstGeom prst="rect">
              <a:avLst/>
            </a:prstGeom>
            <a:noFill/>
            <a:ln w="9525">
              <a:noFill/>
              <a:miter lim="800000"/>
              <a:headEnd/>
              <a:tailEnd/>
            </a:ln>
          </p:spPr>
        </p:pic>
      </p:grpSp>
      <p:sp>
        <p:nvSpPr>
          <p:cNvPr id="5131" name="Text Box 11"/>
          <p:cNvSpPr txBox="1">
            <a:spLocks noChangeArrowheads="1"/>
          </p:cNvSpPr>
          <p:nvPr/>
        </p:nvSpPr>
        <p:spPr bwMode="auto">
          <a:xfrm>
            <a:off x="0" y="7010400"/>
            <a:ext cx="3597275" cy="549275"/>
          </a:xfrm>
          <a:prstGeom prst="rect">
            <a:avLst/>
          </a:prstGeom>
          <a:noFill/>
          <a:ln w="9525">
            <a:noFill/>
            <a:miter lim="800000"/>
            <a:headEnd/>
            <a:tailEnd/>
          </a:ln>
          <a:effectLst/>
        </p:spPr>
        <p:txBody>
          <a:bodyPr>
            <a:spAutoFit/>
          </a:bodyPr>
          <a:lstStyle/>
          <a:p>
            <a:pPr>
              <a:defRPr/>
            </a:pPr>
            <a:r>
              <a:rPr lang="en-US" sz="1200" b="1" dirty="0">
                <a:latin typeface="Arial" pitchFamily="34" charset="0"/>
              </a:rPr>
              <a:t>US Army Corps of Engineers</a:t>
            </a:r>
          </a:p>
          <a:p>
            <a:pPr>
              <a:defRPr/>
            </a:pPr>
            <a:r>
              <a:rPr lang="en-US" b="1" dirty="0">
                <a:latin typeface="Arial" pitchFamily="34" charset="0"/>
              </a:rPr>
              <a:t>BUILDING STRONG</a:t>
            </a:r>
            <a:r>
              <a:rPr lang="en-US" sz="1400" b="1" baseline="-25000" dirty="0">
                <a:latin typeface="Arial" pitchFamily="34" charset="0"/>
              </a:rPr>
              <a:t>®</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73" r:id="rId8"/>
    <p:sldLayoutId id="2147483654" r:id="rId9"/>
    <p:sldLayoutId id="2147483653" r:id="rId10"/>
    <p:sldLayoutId id="2147483652" r:id="rId11"/>
    <p:sldLayoutId id="2147483651" r:id="rId12"/>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pitchFamily="34" charset="0"/>
        </a:defRPr>
      </a:lvl2pPr>
      <a:lvl3pPr algn="l" rtl="0" eaLnBrk="0" fontAlgn="base" hangingPunct="0">
        <a:spcBef>
          <a:spcPct val="0"/>
        </a:spcBef>
        <a:spcAft>
          <a:spcPct val="0"/>
        </a:spcAft>
        <a:defRPr sz="3600" b="1">
          <a:solidFill>
            <a:schemeClr val="tx2"/>
          </a:solidFill>
          <a:latin typeface="Arial" pitchFamily="34" charset="0"/>
        </a:defRPr>
      </a:lvl3pPr>
      <a:lvl4pPr algn="l" rtl="0" eaLnBrk="0" fontAlgn="base" hangingPunct="0">
        <a:spcBef>
          <a:spcPct val="0"/>
        </a:spcBef>
        <a:spcAft>
          <a:spcPct val="0"/>
        </a:spcAft>
        <a:defRPr sz="3600" b="1">
          <a:solidFill>
            <a:schemeClr val="tx2"/>
          </a:solidFill>
          <a:latin typeface="Arial" pitchFamily="34" charset="0"/>
        </a:defRPr>
      </a:lvl4pPr>
      <a:lvl5pPr algn="l" rtl="0" eaLnBrk="0" fontAlgn="base" hangingPunct="0">
        <a:spcBef>
          <a:spcPct val="0"/>
        </a:spcBef>
        <a:spcAft>
          <a:spcPct val="0"/>
        </a:spcAft>
        <a:defRPr sz="3600" b="1">
          <a:solidFill>
            <a:schemeClr val="tx2"/>
          </a:solidFill>
          <a:latin typeface="Arial" pitchFamily="34" charset="0"/>
        </a:defRPr>
      </a:lvl5pPr>
      <a:lvl6pPr marL="457200" algn="l" rtl="0" fontAlgn="base">
        <a:spcBef>
          <a:spcPct val="0"/>
        </a:spcBef>
        <a:spcAft>
          <a:spcPct val="0"/>
        </a:spcAft>
        <a:defRPr sz="3600" b="1">
          <a:solidFill>
            <a:schemeClr val="tx2"/>
          </a:solidFill>
          <a:latin typeface="Arial" pitchFamily="34" charset="0"/>
        </a:defRPr>
      </a:lvl6pPr>
      <a:lvl7pPr marL="914400" algn="l" rtl="0" fontAlgn="base">
        <a:spcBef>
          <a:spcPct val="0"/>
        </a:spcBef>
        <a:spcAft>
          <a:spcPct val="0"/>
        </a:spcAft>
        <a:defRPr sz="3600" b="1">
          <a:solidFill>
            <a:schemeClr val="tx2"/>
          </a:solidFill>
          <a:latin typeface="Arial" pitchFamily="34" charset="0"/>
        </a:defRPr>
      </a:lvl7pPr>
      <a:lvl8pPr marL="1371600" algn="l" rtl="0" fontAlgn="base">
        <a:spcBef>
          <a:spcPct val="0"/>
        </a:spcBef>
        <a:spcAft>
          <a:spcPct val="0"/>
        </a:spcAft>
        <a:defRPr sz="3600" b="1">
          <a:solidFill>
            <a:schemeClr val="tx2"/>
          </a:solidFill>
          <a:latin typeface="Arial" pitchFamily="34" charset="0"/>
        </a:defRPr>
      </a:lvl8pPr>
      <a:lvl9pPr marL="1828800" algn="l"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fld id="{32F628C1-84D7-407E-97AD-CCCDCF4F731D}" type="slidenum">
              <a:rPr lang="en-US"/>
              <a:pPr>
                <a:defRPr/>
              </a:pPr>
              <a:t>‹#›</a:t>
            </a:fld>
            <a:endParaRPr lang="en-US"/>
          </a:p>
        </p:txBody>
      </p:sp>
      <p:pic>
        <p:nvPicPr>
          <p:cNvPr id="13317" name="Picture 5"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7174" name="Text Box 6"/>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latin typeface="Arial" pitchFamily="34" charset="0"/>
              </a:rPr>
              <a:t>BUILDING STRONG</a:t>
            </a:r>
            <a:r>
              <a:rPr lang="en-US" sz="1400" b="1" baseline="-25000">
                <a:latin typeface="Arial" pitchFamily="34" charset="0"/>
              </a:rPr>
              <a:t>®</a:t>
            </a:r>
          </a:p>
        </p:txBody>
      </p:sp>
      <p:sp>
        <p:nvSpPr>
          <p:cNvPr id="7175" name="Line 7"/>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152400"/>
            <a:ext cx="9144000" cy="1143000"/>
          </a:xfrm>
        </p:spPr>
        <p:txBody>
          <a:bodyPr/>
          <a:lstStyle/>
          <a:p>
            <a:pPr eaLnBrk="1" hangingPunct="1"/>
            <a:r>
              <a:rPr lang="en-US" sz="3200" dirty="0" smtClean="0">
                <a:latin typeface="Copperplate Gothic Bold" pitchFamily="34" charset="0"/>
              </a:rPr>
              <a:t>N</a:t>
            </a:r>
            <a:r>
              <a:rPr lang="en-US" sz="2800" dirty="0" smtClean="0">
                <a:latin typeface="Copperplate Gothic Bold" pitchFamily="34" charset="0"/>
              </a:rPr>
              <a:t>ational </a:t>
            </a:r>
            <a:r>
              <a:rPr lang="en-US" sz="3200" dirty="0" smtClean="0">
                <a:latin typeface="Copperplate Gothic Bold" pitchFamily="34" charset="0"/>
              </a:rPr>
              <a:t>D</a:t>
            </a:r>
            <a:r>
              <a:rPr lang="en-US" sz="2800" dirty="0" smtClean="0">
                <a:latin typeface="Copperplate Gothic Bold" pitchFamily="34" charset="0"/>
              </a:rPr>
              <a:t>redging </a:t>
            </a:r>
            <a:r>
              <a:rPr lang="en-US" sz="3200" dirty="0" smtClean="0">
                <a:latin typeface="Copperplate Gothic Bold" pitchFamily="34" charset="0"/>
              </a:rPr>
              <a:t>Q</a:t>
            </a:r>
            <a:r>
              <a:rPr lang="en-US" sz="2800" dirty="0" smtClean="0">
                <a:latin typeface="Copperplate Gothic Bold" pitchFamily="34" charset="0"/>
              </a:rPr>
              <a:t>uality </a:t>
            </a:r>
            <a:r>
              <a:rPr lang="en-US" sz="3200" dirty="0" smtClean="0">
                <a:latin typeface="Copperplate Gothic Bold" pitchFamily="34" charset="0"/>
              </a:rPr>
              <a:t>M</a:t>
            </a:r>
            <a:r>
              <a:rPr lang="en-US" sz="2800" dirty="0" smtClean="0">
                <a:latin typeface="Copperplate Gothic Bold" pitchFamily="34" charset="0"/>
              </a:rPr>
              <a:t>anagement (</a:t>
            </a:r>
            <a:r>
              <a:rPr lang="en-US" sz="3200" dirty="0" smtClean="0">
                <a:latin typeface="Copperplate Gothic Bold" pitchFamily="34" charset="0"/>
              </a:rPr>
              <a:t>DQM</a:t>
            </a:r>
            <a:r>
              <a:rPr lang="en-US" sz="2800" dirty="0" smtClean="0">
                <a:latin typeface="Copperplate Gothic Bold" pitchFamily="34" charset="0"/>
              </a:rPr>
              <a:t>) </a:t>
            </a:r>
            <a:r>
              <a:rPr lang="en-US" sz="3200" dirty="0" smtClean="0">
                <a:latin typeface="Copperplate Gothic Bold" pitchFamily="34" charset="0"/>
              </a:rPr>
              <a:t>P</a:t>
            </a:r>
            <a:r>
              <a:rPr lang="en-US" sz="2800" dirty="0" smtClean="0">
                <a:latin typeface="Copperplate Gothic Bold" pitchFamily="34" charset="0"/>
              </a:rPr>
              <a:t>rogram</a:t>
            </a:r>
          </a:p>
        </p:txBody>
      </p:sp>
      <p:sp>
        <p:nvSpPr>
          <p:cNvPr id="26626" name="Rectangle 4"/>
          <p:cNvSpPr>
            <a:spLocks noGrp="1" noChangeArrowheads="1"/>
          </p:cNvSpPr>
          <p:nvPr>
            <p:ph type="body" idx="4294967295"/>
          </p:nvPr>
        </p:nvSpPr>
        <p:spPr bwMode="auto">
          <a:xfrm>
            <a:off x="0" y="1295400"/>
            <a:ext cx="6248400" cy="1828800"/>
          </a:xfrm>
          <a:prstGeom prst="rect">
            <a:avLst/>
          </a:prstGeom>
          <a:noFill/>
          <a:ln>
            <a:miter lim="800000"/>
            <a:headEnd/>
            <a:tailEnd/>
          </a:ln>
        </p:spPr>
        <p:txBody>
          <a:bodyPr/>
          <a:lstStyle/>
          <a:p>
            <a:pPr eaLnBrk="1" hangingPunct="1">
              <a:lnSpc>
                <a:spcPct val="80000"/>
              </a:lnSpc>
              <a:buFontTx/>
              <a:buNone/>
            </a:pPr>
            <a:endParaRPr lang="en-US" sz="2000" b="1" dirty="0" smtClean="0"/>
          </a:p>
          <a:p>
            <a:pPr eaLnBrk="1" hangingPunct="1">
              <a:lnSpc>
                <a:spcPct val="80000"/>
              </a:lnSpc>
              <a:buFontTx/>
              <a:buNone/>
            </a:pPr>
            <a:r>
              <a:rPr lang="en-US" sz="2800" b="1" dirty="0" smtClean="0">
                <a:latin typeface="Copperplate Gothic Bold" pitchFamily="34" charset="0"/>
              </a:rPr>
              <a:t>Midwest </a:t>
            </a:r>
            <a:r>
              <a:rPr lang="en-US" sz="2800" b="1" dirty="0" err="1" smtClean="0">
                <a:latin typeface="Copperplate Gothic Bold" pitchFamily="34" charset="0"/>
              </a:rPr>
              <a:t>Weda</a:t>
            </a:r>
            <a:r>
              <a:rPr lang="en-US" sz="2800" b="1" dirty="0" smtClean="0">
                <a:latin typeface="Copperplate Gothic Bold" pitchFamily="34" charset="0"/>
              </a:rPr>
              <a:t> Chapter</a:t>
            </a:r>
          </a:p>
          <a:p>
            <a:pPr eaLnBrk="1" hangingPunct="1">
              <a:lnSpc>
                <a:spcPct val="80000"/>
              </a:lnSpc>
              <a:buFontTx/>
              <a:buNone/>
            </a:pPr>
            <a:r>
              <a:rPr lang="en-US" sz="2400" b="1" dirty="0" smtClean="0">
                <a:latin typeface="Copperplate Gothic Bold" pitchFamily="34" charset="0"/>
              </a:rPr>
              <a:t>26 </a:t>
            </a:r>
            <a:r>
              <a:rPr lang="en-US" sz="2400" b="1" dirty="0" smtClean="0">
                <a:latin typeface="Copperplate Gothic Bold" pitchFamily="34" charset="0"/>
              </a:rPr>
              <a:t>APR </a:t>
            </a:r>
            <a:r>
              <a:rPr lang="en-US" sz="2400" b="1" dirty="0" smtClean="0">
                <a:latin typeface="Copperplate Gothic Bold" pitchFamily="34" charset="0"/>
              </a:rPr>
              <a:t>2012</a:t>
            </a:r>
            <a:endParaRPr lang="en-US" sz="2400" dirty="0" smtClean="0"/>
          </a:p>
          <a:p>
            <a:pPr eaLnBrk="1" hangingPunct="1">
              <a:lnSpc>
                <a:spcPct val="80000"/>
              </a:lnSpc>
              <a:buFontTx/>
              <a:buNone/>
            </a:pPr>
            <a:endParaRPr lang="en-US" sz="2400" dirty="0" smtClean="0"/>
          </a:p>
          <a:p>
            <a:pPr eaLnBrk="1" hangingPunct="1">
              <a:lnSpc>
                <a:spcPct val="80000"/>
              </a:lnSpc>
              <a:buFontTx/>
              <a:buNone/>
            </a:pPr>
            <a:r>
              <a:rPr lang="en-US" sz="2000" dirty="0" smtClean="0">
                <a:latin typeface="Copperplate Gothic Bold" pitchFamily="34" charset="0"/>
              </a:rPr>
              <a:t>Vern Gwin</a:t>
            </a:r>
          </a:p>
          <a:p>
            <a:pPr eaLnBrk="1" hangingPunct="1">
              <a:lnSpc>
                <a:spcPct val="80000"/>
              </a:lnSpc>
              <a:buFontTx/>
              <a:buNone/>
            </a:pPr>
            <a:r>
              <a:rPr lang="en-US" sz="2000" dirty="0" smtClean="0">
                <a:latin typeface="Copperplate Gothic Bold" pitchFamily="34" charset="0"/>
              </a:rPr>
              <a:t>Director, National DQM Center</a:t>
            </a:r>
          </a:p>
          <a:p>
            <a:pPr eaLnBrk="1" hangingPunct="1">
              <a:lnSpc>
                <a:spcPct val="80000"/>
              </a:lnSpc>
              <a:buFontTx/>
              <a:buNone/>
            </a:pPr>
            <a:r>
              <a:rPr lang="en-US" sz="2000" b="1" dirty="0" smtClean="0"/>
              <a:t>	</a:t>
            </a:r>
          </a:p>
          <a:p>
            <a:pPr eaLnBrk="1" hangingPunct="1">
              <a:lnSpc>
                <a:spcPct val="80000"/>
              </a:lnSpc>
              <a:buFontTx/>
              <a:buNone/>
            </a:pPr>
            <a:endParaRPr lang="en-US" sz="1800" b="1" dirty="0" smtClean="0"/>
          </a:p>
          <a:p>
            <a:pPr eaLnBrk="1" hangingPunct="1">
              <a:lnSpc>
                <a:spcPct val="80000"/>
              </a:lnSpc>
              <a:buFontTx/>
              <a:buNone/>
            </a:pPr>
            <a:endParaRPr lang="en-US" sz="1800" b="1" dirty="0" smtClean="0"/>
          </a:p>
          <a:p>
            <a:pPr eaLnBrk="1" hangingPunct="1">
              <a:lnSpc>
                <a:spcPct val="80000"/>
              </a:lnSpc>
              <a:buFontTx/>
              <a:buNone/>
            </a:pPr>
            <a:endParaRPr lang="en-US" sz="1800" dirty="0" smtClean="0"/>
          </a:p>
        </p:txBody>
      </p:sp>
      <p:pic>
        <p:nvPicPr>
          <p:cNvPr id="8" name="Picture 3"/>
          <p:cNvPicPr>
            <a:picLocks noChangeAspect="1" noChangeArrowheads="1"/>
          </p:cNvPicPr>
          <p:nvPr/>
        </p:nvPicPr>
        <p:blipFill>
          <a:blip r:embed="rId2" cstate="print"/>
          <a:srcRect/>
          <a:stretch>
            <a:fillRect/>
          </a:stretch>
        </p:blipFill>
        <p:spPr bwMode="auto">
          <a:xfrm>
            <a:off x="152400" y="4648200"/>
            <a:ext cx="3478305"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cstate="print"/>
          <a:srcRect l="41667" t="18666" r="27222" b="16444"/>
          <a:stretch>
            <a:fillRect/>
          </a:stretch>
        </p:blipFill>
        <p:spPr bwMode="auto">
          <a:xfrm>
            <a:off x="381000" y="381000"/>
            <a:ext cx="4267200" cy="5562600"/>
          </a:xfrm>
          <a:prstGeom prst="rect">
            <a:avLst/>
          </a:prstGeom>
          <a:noFill/>
          <a:ln w="9525">
            <a:noFill/>
            <a:miter lim="800000"/>
            <a:headEnd/>
            <a:tailEnd/>
          </a:ln>
        </p:spPr>
      </p:pic>
      <p:pic>
        <p:nvPicPr>
          <p:cNvPr id="79875" name="Picture 5"/>
          <p:cNvPicPr>
            <a:picLocks noChangeAspect="1" noChangeArrowheads="1"/>
          </p:cNvPicPr>
          <p:nvPr/>
        </p:nvPicPr>
        <p:blipFill>
          <a:blip r:embed="rId4" cstate="print"/>
          <a:srcRect l="37222" t="20444" r="22778" b="29778"/>
          <a:stretch>
            <a:fillRect/>
          </a:stretch>
        </p:blipFill>
        <p:spPr bwMode="auto">
          <a:xfrm>
            <a:off x="4648200" y="0"/>
            <a:ext cx="3962400" cy="3081338"/>
          </a:xfrm>
          <a:prstGeom prst="rect">
            <a:avLst/>
          </a:prstGeom>
          <a:noFill/>
          <a:ln w="9525">
            <a:noFill/>
            <a:miter lim="800000"/>
            <a:headEnd/>
            <a:tailEnd/>
          </a:ln>
        </p:spPr>
      </p:pic>
      <p:pic>
        <p:nvPicPr>
          <p:cNvPr id="79876" name="Picture 6"/>
          <p:cNvPicPr>
            <a:picLocks noChangeAspect="1" noChangeArrowheads="1"/>
          </p:cNvPicPr>
          <p:nvPr/>
        </p:nvPicPr>
        <p:blipFill>
          <a:blip r:embed="rId5" cstate="print"/>
          <a:srcRect l="37222" t="45334" r="22778" b="3999"/>
          <a:stretch>
            <a:fillRect/>
          </a:stretch>
        </p:blipFill>
        <p:spPr bwMode="auto">
          <a:xfrm>
            <a:off x="5029200" y="2667000"/>
            <a:ext cx="3810000" cy="3016250"/>
          </a:xfrm>
          <a:prstGeom prst="rect">
            <a:avLst/>
          </a:prstGeom>
          <a:noFill/>
          <a:ln w="9525">
            <a:noFill/>
            <a:miter lim="800000"/>
            <a:headEnd/>
            <a:tailEnd/>
          </a:ln>
        </p:spPr>
      </p:pic>
      <p:sp>
        <p:nvSpPr>
          <p:cNvPr id="79877" name="TextBox 6"/>
          <p:cNvSpPr txBox="1">
            <a:spLocks noChangeArrowheads="1"/>
          </p:cNvSpPr>
          <p:nvPr/>
        </p:nvSpPr>
        <p:spPr bwMode="auto">
          <a:xfrm>
            <a:off x="1066800" y="228600"/>
            <a:ext cx="2390775" cy="369888"/>
          </a:xfrm>
          <a:prstGeom prst="rect">
            <a:avLst/>
          </a:prstGeom>
          <a:noFill/>
          <a:ln w="9525">
            <a:noFill/>
            <a:miter lim="800000"/>
            <a:headEnd/>
            <a:tailEnd/>
          </a:ln>
        </p:spPr>
        <p:txBody>
          <a:bodyPr wrap="none">
            <a:spAutoFit/>
          </a:bodyPr>
          <a:lstStyle/>
          <a:p>
            <a:r>
              <a:rPr lang="en-US"/>
              <a:t>Data QA so we can…</a:t>
            </a:r>
          </a:p>
        </p:txBody>
      </p:sp>
      <p:sp>
        <p:nvSpPr>
          <p:cNvPr id="6" name="Rectangle 5"/>
          <p:cNvSpPr/>
          <p:nvPr/>
        </p:nvSpPr>
        <p:spPr>
          <a:xfrm>
            <a:off x="838200" y="1676400"/>
            <a:ext cx="533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2057400"/>
            <a:ext cx="2286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l="13126" t="5000" r="13126" b="8000"/>
          <a:stretch>
            <a:fillRect/>
          </a:stretch>
        </p:blipFill>
        <p:spPr bwMode="auto">
          <a:xfrm>
            <a:off x="76200" y="152400"/>
            <a:ext cx="8991600" cy="6629400"/>
          </a:xfrm>
          <a:prstGeom prst="rect">
            <a:avLst/>
          </a:prstGeom>
          <a:noFill/>
          <a:ln w="9525">
            <a:noFill/>
            <a:miter lim="800000"/>
            <a:headEnd/>
            <a:tailEnd/>
          </a:ln>
        </p:spPr>
      </p:pic>
      <p:sp>
        <p:nvSpPr>
          <p:cNvPr id="3" name="Rectangle 2"/>
          <p:cNvSpPr/>
          <p:nvPr/>
        </p:nvSpPr>
        <p:spPr>
          <a:xfrm>
            <a:off x="2819400" y="3048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noChangeArrowheads="1"/>
          </p:cNvPicPr>
          <p:nvPr/>
        </p:nvPicPr>
        <p:blipFill>
          <a:blip r:embed="rId3" cstate="print"/>
          <a:srcRect t="17999" r="58749" b="7001"/>
          <a:stretch>
            <a:fillRect/>
          </a:stretch>
        </p:blipFill>
        <p:spPr bwMode="auto">
          <a:xfrm>
            <a:off x="228600" y="457200"/>
            <a:ext cx="5029200" cy="5715000"/>
          </a:xfrm>
          <a:prstGeom prst="rect">
            <a:avLst/>
          </a:prstGeom>
          <a:noFill/>
          <a:ln w="9525">
            <a:noFill/>
            <a:miter lim="800000"/>
            <a:headEnd/>
            <a:tailEnd/>
          </a:ln>
        </p:spPr>
      </p:pic>
      <p:sp>
        <p:nvSpPr>
          <p:cNvPr id="4" name="TextBox 3"/>
          <p:cNvSpPr txBox="1"/>
          <p:nvPr/>
        </p:nvSpPr>
        <p:spPr>
          <a:xfrm>
            <a:off x="5410200" y="533400"/>
            <a:ext cx="3429000" cy="1938992"/>
          </a:xfrm>
          <a:prstGeom prst="rect">
            <a:avLst/>
          </a:prstGeom>
          <a:noFill/>
        </p:spPr>
        <p:txBody>
          <a:bodyPr wrap="square" rtlCol="0">
            <a:spAutoFit/>
          </a:bodyPr>
          <a:lstStyle/>
          <a:p>
            <a:pPr algn="ctr"/>
            <a:r>
              <a:rPr lang="en-US" sz="4000" dirty="0" smtClean="0"/>
              <a:t>Standardized EPA Reporting</a:t>
            </a:r>
            <a:endParaRPr lang="en-US" sz="4000" dirty="0"/>
          </a:p>
        </p:txBody>
      </p:sp>
      <p:sp>
        <p:nvSpPr>
          <p:cNvPr id="5" name="Rectangle 4"/>
          <p:cNvSpPr/>
          <p:nvPr/>
        </p:nvSpPr>
        <p:spPr>
          <a:xfrm>
            <a:off x="1371600" y="2819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0" y="12192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HQ’s Directive</a:t>
            </a:r>
            <a:br>
              <a:rPr lang="en-US" dirty="0" smtClean="0"/>
            </a:br>
            <a:r>
              <a:rPr lang="en-US" dirty="0" err="1" smtClean="0"/>
              <a:t>Cutterhead</a:t>
            </a:r>
            <a:r>
              <a:rPr lang="en-US" dirty="0" smtClean="0"/>
              <a:t> Monitoring</a:t>
            </a:r>
            <a:endParaRPr lang="en-US" dirty="0"/>
          </a:p>
        </p:txBody>
      </p:sp>
      <p:pic>
        <p:nvPicPr>
          <p:cNvPr id="4" name="Content Placeholder 3" descr="C:\Documents and Settings\k5opjbpa\My Documents\BRENDA\Brenda\Inspection Photos\Cutter\Potter_at_work.jpg"/>
          <p:cNvPicPr>
            <a:picLocks noGrp="1" noChangeAspect="1" noChangeArrowheads="1"/>
          </p:cNvPicPr>
          <p:nvPr>
            <p:ph idx="1"/>
          </p:nvPr>
        </p:nvPicPr>
        <p:blipFill>
          <a:blip r:embed="rId2" cstate="print"/>
          <a:srcRect/>
          <a:stretch>
            <a:fillRect/>
          </a:stretch>
        </p:blipFill>
        <p:spPr bwMode="auto">
          <a:xfrm>
            <a:off x="4114800" y="2133600"/>
            <a:ext cx="4817626" cy="3288029"/>
          </a:xfrm>
          <a:prstGeom prst="rect">
            <a:avLst/>
          </a:prstGeom>
          <a:noFill/>
        </p:spPr>
      </p:pic>
      <p:sp>
        <p:nvSpPr>
          <p:cNvPr id="5" name="TextBox 4"/>
          <p:cNvSpPr txBox="1"/>
          <p:nvPr/>
        </p:nvSpPr>
        <p:spPr>
          <a:xfrm>
            <a:off x="533400" y="2362200"/>
            <a:ext cx="3581400" cy="2215991"/>
          </a:xfrm>
          <a:prstGeom prst="rect">
            <a:avLst/>
          </a:prstGeom>
          <a:noFill/>
        </p:spPr>
        <p:txBody>
          <a:bodyPr wrap="square" rtlCol="0">
            <a:spAutoFit/>
          </a:bodyPr>
          <a:lstStyle/>
          <a:p>
            <a:r>
              <a:rPr lang="en-US" sz="2400" dirty="0" smtClean="0"/>
              <a:t>National PDT</a:t>
            </a:r>
          </a:p>
          <a:p>
            <a:r>
              <a:rPr lang="en-US" sz="2400" dirty="0" smtClean="0"/>
              <a:t>Industry Coordination</a:t>
            </a:r>
          </a:p>
          <a:p>
            <a:r>
              <a:rPr lang="en-US" sz="2400" dirty="0" smtClean="0"/>
              <a:t>Implementation Plan</a:t>
            </a:r>
          </a:p>
          <a:p>
            <a:r>
              <a:rPr lang="en-US" sz="2400" dirty="0" smtClean="0"/>
              <a:t>Initiate on a small scale</a:t>
            </a:r>
          </a:p>
          <a:p>
            <a:r>
              <a:rPr lang="en-US" sz="2400" dirty="0" smtClean="0"/>
              <a:t>Phased approach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ctr" anchorCtr="0"/>
          <a:lstStyle/>
          <a:p>
            <a:r>
              <a:rPr lang="en-US" b="1" dirty="0" smtClean="0"/>
              <a:t>Future</a:t>
            </a:r>
            <a:r>
              <a:rPr lang="en-US" sz="1000" dirty="0" smtClean="0"/>
              <a:t>         </a:t>
            </a:r>
            <a:r>
              <a:rPr lang="en-US" dirty="0" smtClean="0"/>
              <a:t>                 </a:t>
            </a:r>
            <a:r>
              <a:rPr lang="en-US" sz="5400" b="1" dirty="0" smtClean="0">
                <a:latin typeface="Chiller" pitchFamily="82" charset="0"/>
              </a:rPr>
              <a:t>Extreme</a:t>
            </a:r>
            <a:endParaRPr lang="en-US" sz="5400" b="1" dirty="0">
              <a:latin typeface="Chiller" pitchFamily="82" charset="0"/>
            </a:endParaRPr>
          </a:p>
        </p:txBody>
      </p:sp>
      <p:sp>
        <p:nvSpPr>
          <p:cNvPr id="3" name="Content Placeholder 2"/>
          <p:cNvSpPr>
            <a:spLocks noGrp="1"/>
          </p:cNvSpPr>
          <p:nvPr>
            <p:ph idx="1"/>
          </p:nvPr>
        </p:nvSpPr>
        <p:spPr>
          <a:xfrm>
            <a:off x="228600" y="990600"/>
            <a:ext cx="8610600" cy="4038600"/>
          </a:xfrm>
        </p:spPr>
        <p:txBody>
          <a:bodyPr/>
          <a:lstStyle/>
          <a:p>
            <a:r>
              <a:rPr lang="en-US" dirty="0" smtClean="0"/>
              <a:t>V2.5 – </a:t>
            </a:r>
            <a:r>
              <a:rPr lang="en-US" dirty="0" err="1" smtClean="0"/>
              <a:t>Matlab</a:t>
            </a:r>
            <a:r>
              <a:rPr lang="en-US" dirty="0" smtClean="0"/>
              <a:t> Cycle Analysis, Dredge State</a:t>
            </a:r>
          </a:p>
          <a:p>
            <a:pPr lvl="1"/>
            <a:r>
              <a:rPr lang="en-US" dirty="0" smtClean="0"/>
              <a:t> EPA and BOEMRE Reports web accessed</a:t>
            </a:r>
          </a:p>
          <a:p>
            <a:pPr lvl="1"/>
            <a:r>
              <a:rPr lang="en-US" dirty="0" smtClean="0"/>
              <a:t> GIS Integration</a:t>
            </a:r>
          </a:p>
          <a:p>
            <a:pPr lvl="1"/>
            <a:r>
              <a:rPr lang="en-US" dirty="0" smtClean="0"/>
              <a:t>Turtle Plots web accessed</a:t>
            </a:r>
          </a:p>
          <a:p>
            <a:r>
              <a:rPr lang="en-US" dirty="0" smtClean="0"/>
              <a:t> QA reports web accessed</a:t>
            </a:r>
          </a:p>
          <a:p>
            <a:r>
              <a:rPr lang="en-US" dirty="0" smtClean="0"/>
              <a:t>National DQM Technical Advisory Team</a:t>
            </a:r>
          </a:p>
          <a:p>
            <a:pPr lvl="1"/>
            <a:r>
              <a:rPr lang="en-US" dirty="0" smtClean="0"/>
              <a:t>Address need for Additional Parameters, Specs</a:t>
            </a:r>
          </a:p>
          <a:p>
            <a:pPr lvl="1"/>
            <a:r>
              <a:rPr lang="en-US" dirty="0" smtClean="0"/>
              <a:t>Work with Industry on Tech Issues</a:t>
            </a:r>
          </a:p>
          <a:p>
            <a:pPr lvl="1"/>
            <a:r>
              <a:rPr lang="en-US" dirty="0" smtClean="0"/>
              <a:t>Develop Scope for next Generation Tools</a:t>
            </a:r>
          </a:p>
          <a:p>
            <a:pPr>
              <a:buNone/>
            </a:pPr>
            <a:endParaRPr lang="en-US" dirty="0" smtClean="0"/>
          </a:p>
        </p:txBody>
      </p:sp>
      <p:pic>
        <p:nvPicPr>
          <p:cNvPr id="4" name="Picture 3"/>
          <p:cNvPicPr>
            <a:picLocks noChangeAspect="1" noChangeArrowheads="1"/>
          </p:cNvPicPr>
          <p:nvPr/>
        </p:nvPicPr>
        <p:blipFill>
          <a:blip r:embed="rId2" cstate="print"/>
          <a:srcRect/>
          <a:stretch>
            <a:fillRect/>
          </a:stretch>
        </p:blipFill>
        <p:spPr bwMode="auto">
          <a:xfrm>
            <a:off x="3810000" y="152400"/>
            <a:ext cx="2221006" cy="7784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k5op9wvg\AppData\Local\Microsoft\Windows\Temporary Internet Files\Content.Outlook\U7SAWR56\viewer cycle analysis screenshot  (2).jpg"/>
          <p:cNvPicPr>
            <a:picLocks noGrp="1" noChangeAspect="1" noChangeArrowheads="1"/>
          </p:cNvPicPr>
          <p:nvPr>
            <p:ph idx="1"/>
          </p:nvPr>
        </p:nvPicPr>
        <p:blipFill>
          <a:blip r:embed="rId2" cstate="print"/>
          <a:srcRect/>
          <a:stretch>
            <a:fillRect/>
          </a:stretch>
        </p:blipFill>
        <p:spPr bwMode="auto">
          <a:xfrm>
            <a:off x="0" y="228599"/>
            <a:ext cx="9234238" cy="66294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ctr" anchorCtr="0"/>
          <a:lstStyle/>
          <a:p>
            <a:r>
              <a:rPr lang="en-US" b="1" dirty="0" smtClean="0"/>
              <a:t>Future</a:t>
            </a:r>
            <a:r>
              <a:rPr lang="en-US" dirty="0" smtClean="0"/>
              <a:t> (</a:t>
            </a:r>
            <a:r>
              <a:rPr lang="en-US" sz="1000" dirty="0" smtClean="0"/>
              <a:t>          </a:t>
            </a:r>
            <a:r>
              <a:rPr lang="en-US" dirty="0" smtClean="0"/>
              <a:t>            )</a:t>
            </a:r>
            <a:endParaRPr lang="en-US" dirty="0"/>
          </a:p>
        </p:txBody>
      </p:sp>
      <p:sp>
        <p:nvSpPr>
          <p:cNvPr id="3" name="Content Placeholder 2"/>
          <p:cNvSpPr>
            <a:spLocks noGrp="1"/>
          </p:cNvSpPr>
          <p:nvPr>
            <p:ph idx="1"/>
          </p:nvPr>
        </p:nvSpPr>
        <p:spPr>
          <a:xfrm>
            <a:off x="228600" y="914400"/>
            <a:ext cx="8610600" cy="4038600"/>
          </a:xfrm>
        </p:spPr>
        <p:txBody>
          <a:bodyPr/>
          <a:lstStyle/>
          <a:p>
            <a:r>
              <a:rPr lang="en-US" dirty="0" smtClean="0"/>
              <a:t>V3.0 Dredging Analysis Tool</a:t>
            </a:r>
          </a:p>
          <a:p>
            <a:pPr lvl="1"/>
            <a:r>
              <a:rPr lang="en-US" dirty="0" smtClean="0"/>
              <a:t> Multiple Load Disposal Plots</a:t>
            </a:r>
          </a:p>
          <a:p>
            <a:pPr lvl="1"/>
            <a:r>
              <a:rPr lang="en-US" dirty="0" smtClean="0"/>
              <a:t> Email Alerts</a:t>
            </a:r>
          </a:p>
          <a:p>
            <a:pPr lvl="1"/>
            <a:r>
              <a:rPr lang="en-US" dirty="0" smtClean="0"/>
              <a:t> Multiple Load Export Capability</a:t>
            </a:r>
          </a:p>
          <a:p>
            <a:pPr lvl="1"/>
            <a:r>
              <a:rPr lang="en-US" dirty="0" smtClean="0"/>
              <a:t> Customized Export Capability</a:t>
            </a:r>
          </a:p>
          <a:p>
            <a:pPr lvl="1"/>
            <a:r>
              <a:rPr lang="en-US" dirty="0" smtClean="0"/>
              <a:t> Dredge Plots</a:t>
            </a:r>
          </a:p>
          <a:p>
            <a:pPr lvl="1"/>
            <a:r>
              <a:rPr lang="en-US" dirty="0" smtClean="0"/>
              <a:t> Internal Database improvements</a:t>
            </a:r>
          </a:p>
          <a:p>
            <a:r>
              <a:rPr lang="en-US" dirty="0" smtClean="0"/>
              <a:t>Near-Real Time Scow Data</a:t>
            </a:r>
          </a:p>
          <a:p>
            <a:r>
              <a:rPr lang="en-US" dirty="0" smtClean="0"/>
              <a:t>Pipeline Evaluation</a:t>
            </a:r>
          </a:p>
          <a:p>
            <a:pPr>
              <a:buNone/>
            </a:pPr>
            <a:endParaRPr lang="en-US" dirty="0" smtClean="0"/>
          </a:p>
        </p:txBody>
      </p:sp>
      <p:pic>
        <p:nvPicPr>
          <p:cNvPr id="4" name="Picture 3"/>
          <p:cNvPicPr>
            <a:picLocks noChangeAspect="1" noChangeArrowheads="1"/>
          </p:cNvPicPr>
          <p:nvPr/>
        </p:nvPicPr>
        <p:blipFill>
          <a:blip r:embed="rId2" cstate="print"/>
          <a:srcRect/>
          <a:stretch>
            <a:fillRect/>
          </a:stretch>
        </p:blipFill>
        <p:spPr bwMode="auto">
          <a:xfrm>
            <a:off x="4408394" y="152400"/>
            <a:ext cx="2221006" cy="778497"/>
          </a:xfrm>
          <a:prstGeom prst="rect">
            <a:avLst/>
          </a:prstGeom>
          <a:noFill/>
          <a:ln w="9525">
            <a:noFill/>
            <a:miter lim="800000"/>
            <a:headEnd/>
            <a:tailEnd/>
          </a:ln>
          <a:effectLst/>
        </p:spPr>
      </p:pic>
      <p:sp>
        <p:nvSpPr>
          <p:cNvPr id="5" name="TextBox 4"/>
          <p:cNvSpPr txBox="1"/>
          <p:nvPr/>
        </p:nvSpPr>
        <p:spPr>
          <a:xfrm>
            <a:off x="6705600" y="0"/>
            <a:ext cx="412292" cy="584775"/>
          </a:xfrm>
          <a:prstGeom prst="rect">
            <a:avLst/>
          </a:prstGeom>
          <a:noFill/>
        </p:spPr>
        <p:txBody>
          <a:bodyPr wrap="square" rtlCol="0">
            <a:spAutoFit/>
          </a:bodyPr>
          <a:lstStyle/>
          <a:p>
            <a:r>
              <a:rPr lang="en-US" sz="3200" dirty="0" smtClean="0">
                <a:latin typeface="+mj-lt"/>
              </a:rPr>
              <a:t>2</a:t>
            </a:r>
            <a:endParaRPr lang="en-US" sz="32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138114"/>
            <a:ext cx="9144000" cy="69961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3810000" y="0"/>
            <a:ext cx="5334000" cy="6858000"/>
          </a:xfrm>
          <a:prstGeom prst="rect">
            <a:avLst/>
          </a:prstGeom>
          <a:noFill/>
          <a:ln w="9525">
            <a:noFill/>
            <a:miter lim="800000"/>
            <a:headEnd/>
            <a:tailEnd/>
          </a:ln>
          <a:effectLst/>
        </p:spPr>
      </p:pic>
      <p:sp>
        <p:nvSpPr>
          <p:cNvPr id="27649" name="Rectangle 2"/>
          <p:cNvSpPr>
            <a:spLocks noGrp="1" noChangeArrowheads="1"/>
          </p:cNvSpPr>
          <p:nvPr>
            <p:ph type="title"/>
          </p:nvPr>
        </p:nvSpPr>
        <p:spPr>
          <a:xfrm>
            <a:off x="457200" y="609600"/>
            <a:ext cx="8229600" cy="868362"/>
          </a:xfrm>
        </p:spPr>
        <p:txBody>
          <a:bodyPr/>
          <a:lstStyle/>
          <a:p>
            <a:endParaRPr lang="en-US" sz="6000" dirty="0" smtClean="0">
              <a:cs typeface="Microsoft Sans Serif" pitchFamily="34" charset="0"/>
            </a:endParaRPr>
          </a:p>
        </p:txBody>
      </p:sp>
      <p:sp>
        <p:nvSpPr>
          <p:cNvPr id="27650" name="Rectangle 3"/>
          <p:cNvSpPr>
            <a:spLocks noGrp="1" noChangeArrowheads="1"/>
          </p:cNvSpPr>
          <p:nvPr>
            <p:ph type="body" idx="1"/>
          </p:nvPr>
        </p:nvSpPr>
        <p:spPr>
          <a:xfrm>
            <a:off x="0" y="0"/>
            <a:ext cx="8229600" cy="4953000"/>
          </a:xfrm>
        </p:spPr>
        <p:txBody>
          <a:bodyPr/>
          <a:lstStyle/>
          <a:p>
            <a:pPr>
              <a:buNone/>
            </a:pPr>
            <a:endParaRPr lang="en-US" sz="800" dirty="0" smtClean="0"/>
          </a:p>
          <a:p>
            <a:pPr>
              <a:buNone/>
            </a:pPr>
            <a:r>
              <a:rPr lang="en-US" sz="6000" dirty="0" smtClean="0"/>
              <a:t>   </a:t>
            </a:r>
            <a:endParaRPr lang="en-US" sz="4000" dirty="0" smtClean="0"/>
          </a:p>
          <a:p>
            <a:endParaRPr lang="en-US" sz="3600" dirty="0" smtClean="0"/>
          </a:p>
          <a:p>
            <a:endParaRPr lang="en-US" sz="3600" dirty="0" smtClean="0"/>
          </a:p>
          <a:p>
            <a:r>
              <a:rPr lang="en-US" sz="4000" dirty="0" smtClean="0"/>
              <a:t>Program Status</a:t>
            </a:r>
          </a:p>
          <a:p>
            <a:r>
              <a:rPr lang="en-US" sz="4000" dirty="0" smtClean="0"/>
              <a:t>Advancements</a:t>
            </a:r>
          </a:p>
          <a:p>
            <a:r>
              <a:rPr lang="en-US" sz="4000" dirty="0" smtClean="0"/>
              <a:t>Future</a:t>
            </a:r>
          </a:p>
          <a:p>
            <a:endParaRPr lang="en-US" sz="4000" dirty="0" smtClean="0"/>
          </a:p>
          <a:p>
            <a:pPr>
              <a:buNone/>
            </a:pPr>
            <a:endParaRPr lang="en-US" sz="4000" dirty="0" smtClean="0"/>
          </a:p>
        </p:txBody>
      </p:sp>
      <p:pic>
        <p:nvPicPr>
          <p:cNvPr id="2051" name="Picture 3"/>
          <p:cNvPicPr>
            <a:picLocks noChangeAspect="1" noChangeArrowheads="1"/>
          </p:cNvPicPr>
          <p:nvPr/>
        </p:nvPicPr>
        <p:blipFill>
          <a:blip r:embed="rId3" cstate="print"/>
          <a:srcRect/>
          <a:stretch>
            <a:fillRect/>
          </a:stretch>
        </p:blipFill>
        <p:spPr bwMode="auto">
          <a:xfrm>
            <a:off x="228600" y="381000"/>
            <a:ext cx="3478305"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87362"/>
          </a:xfrm>
        </p:spPr>
        <p:txBody>
          <a:bodyPr/>
          <a:lstStyle/>
          <a:p>
            <a:r>
              <a:rPr lang="en-US" dirty="0" smtClean="0"/>
              <a:t>New DQM Website</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628650"/>
            <a:ext cx="8305800"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7000"/>
          </a:blip>
          <a:srcRect b="7692"/>
          <a:stretch>
            <a:fillRect/>
          </a:stretch>
        </p:blipFill>
        <p:spPr bwMode="auto">
          <a:xfrm>
            <a:off x="0" y="4191000"/>
            <a:ext cx="9144000" cy="2667000"/>
          </a:xfrm>
          <a:prstGeom prst="rect">
            <a:avLst/>
          </a:prstGeom>
          <a:noFill/>
          <a:ln w="9525">
            <a:noFill/>
            <a:miter lim="800000"/>
            <a:headEnd/>
            <a:tailEnd/>
          </a:ln>
          <a:effectLst>
            <a:outerShdw blurRad="50800" dist="698500" dir="5400000" algn="ctr" rotWithShape="0">
              <a:srgbClr val="000000">
                <a:alpha val="11000"/>
              </a:srgbClr>
            </a:outerShdw>
          </a:effectLst>
        </p:spPr>
      </p:pic>
      <p:sp>
        <p:nvSpPr>
          <p:cNvPr id="2" name="Title 1"/>
          <p:cNvSpPr>
            <a:spLocks noGrp="1"/>
          </p:cNvSpPr>
          <p:nvPr>
            <p:ph type="title"/>
          </p:nvPr>
        </p:nvSpPr>
        <p:spPr>
          <a:xfrm>
            <a:off x="457200" y="0"/>
            <a:ext cx="8229600" cy="838200"/>
          </a:xfrm>
        </p:spPr>
        <p:txBody>
          <a:bodyPr/>
          <a:lstStyle/>
          <a:p>
            <a:r>
              <a:rPr lang="en-US" dirty="0" smtClean="0"/>
              <a:t>Annual Goals</a:t>
            </a:r>
            <a:endParaRPr lang="en-US" dirty="0"/>
          </a:p>
        </p:txBody>
      </p:sp>
      <p:sp>
        <p:nvSpPr>
          <p:cNvPr id="3" name="Content Placeholder 2"/>
          <p:cNvSpPr>
            <a:spLocks noGrp="1"/>
          </p:cNvSpPr>
          <p:nvPr>
            <p:ph idx="1"/>
          </p:nvPr>
        </p:nvSpPr>
        <p:spPr>
          <a:xfrm>
            <a:off x="457200" y="762000"/>
            <a:ext cx="8229600" cy="3733800"/>
          </a:xfrm>
        </p:spPr>
        <p:txBody>
          <a:bodyPr/>
          <a:lstStyle/>
          <a:p>
            <a:r>
              <a:rPr lang="en-US" dirty="0" smtClean="0">
                <a:solidFill>
                  <a:schemeClr val="accent6">
                    <a:lumMod val="50000"/>
                  </a:schemeClr>
                </a:solidFill>
              </a:rPr>
              <a:t>Integrate Customer input in tool scoping</a:t>
            </a:r>
          </a:p>
          <a:p>
            <a:r>
              <a:rPr lang="en-US" dirty="0" smtClean="0">
                <a:solidFill>
                  <a:schemeClr val="accent6">
                    <a:lumMod val="50000"/>
                  </a:schemeClr>
                </a:solidFill>
              </a:rPr>
              <a:t>Improve the Timeliness of the Data</a:t>
            </a:r>
          </a:p>
          <a:p>
            <a:r>
              <a:rPr lang="en-US" dirty="0" smtClean="0">
                <a:solidFill>
                  <a:schemeClr val="accent6">
                    <a:lumMod val="50000"/>
                  </a:schemeClr>
                </a:solidFill>
              </a:rPr>
              <a:t>Improve Customer Support</a:t>
            </a:r>
          </a:p>
          <a:p>
            <a:r>
              <a:rPr lang="en-US" dirty="0" smtClean="0">
                <a:solidFill>
                  <a:schemeClr val="accent6">
                    <a:lumMod val="50000"/>
                  </a:schemeClr>
                </a:solidFill>
              </a:rPr>
              <a:t>Improve the Dependability of the System</a:t>
            </a:r>
          </a:p>
          <a:p>
            <a:r>
              <a:rPr lang="en-US" dirty="0" smtClean="0">
                <a:solidFill>
                  <a:schemeClr val="accent6">
                    <a:lumMod val="50000"/>
                  </a:schemeClr>
                </a:solidFill>
              </a:rPr>
              <a:t>Improve Partnership with Industry</a:t>
            </a:r>
          </a:p>
          <a:p>
            <a:r>
              <a:rPr lang="en-US" dirty="0" smtClean="0">
                <a:solidFill>
                  <a:schemeClr val="accent6">
                    <a:lumMod val="50000"/>
                  </a:schemeClr>
                </a:solidFill>
              </a:rPr>
              <a:t>Improve Quality of the data</a:t>
            </a:r>
          </a:p>
          <a:p>
            <a:endParaRPr lang="en-US"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Program Advancements</a:t>
            </a:r>
            <a:endParaRPr lang="en-US" b="1" dirty="0"/>
          </a:p>
        </p:txBody>
      </p:sp>
      <p:sp>
        <p:nvSpPr>
          <p:cNvPr id="3" name="Content Placeholder 2"/>
          <p:cNvSpPr>
            <a:spLocks noGrp="1"/>
          </p:cNvSpPr>
          <p:nvPr>
            <p:ph idx="1"/>
          </p:nvPr>
        </p:nvSpPr>
        <p:spPr>
          <a:xfrm>
            <a:off x="152400" y="838200"/>
            <a:ext cx="8991600" cy="4648200"/>
          </a:xfrm>
        </p:spPr>
        <p:txBody>
          <a:bodyPr/>
          <a:lstStyle/>
          <a:p>
            <a:pPr>
              <a:buNone/>
            </a:pPr>
            <a:r>
              <a:rPr lang="en-US" dirty="0" smtClean="0"/>
              <a:t>-All Web Based Environment: Tools, Website</a:t>
            </a:r>
          </a:p>
          <a:p>
            <a:pPr>
              <a:buNone/>
            </a:pPr>
            <a:r>
              <a:rPr lang="en-US" dirty="0" smtClean="0"/>
              <a:t>-State of the Art Oracle Database</a:t>
            </a:r>
          </a:p>
          <a:p>
            <a:pPr>
              <a:buNone/>
            </a:pPr>
            <a:r>
              <a:rPr lang="en-US" dirty="0" smtClean="0"/>
              <a:t>-Near Real-time Telemetry from Hoppers</a:t>
            </a:r>
          </a:p>
          <a:p>
            <a:pPr>
              <a:buNone/>
            </a:pPr>
            <a:r>
              <a:rPr lang="en-US" dirty="0" smtClean="0"/>
              <a:t>-Improved Specs: Measurable Increase in Data Quality, Reduced Inspection Time</a:t>
            </a:r>
          </a:p>
          <a:p>
            <a:pPr>
              <a:buNone/>
            </a:pPr>
            <a:r>
              <a:rPr lang="en-US" dirty="0" smtClean="0"/>
              <a:t>-Partnerships: Industry, Districts, EPA, BOEMRE </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 y="4191000"/>
            <a:ext cx="91440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175591" y="152400"/>
            <a:ext cx="8739809" cy="6514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cstate="print"/>
          <a:srcRect/>
          <a:stretch>
            <a:fillRect/>
          </a:stretch>
        </p:blipFill>
        <p:spPr bwMode="auto">
          <a:xfrm>
            <a:off x="0" y="1"/>
            <a:ext cx="9144000" cy="68068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2819400" cy="685802"/>
          </a:xfrm>
        </p:spPr>
        <p:txBody>
          <a:bodyPr/>
          <a:lstStyle/>
          <a:p>
            <a:r>
              <a:rPr lang="en-US" dirty="0" smtClean="0"/>
              <a:t>V2.0 Disposal Plot</a:t>
            </a:r>
            <a:endParaRPr lang="en-US" dirty="0"/>
          </a:p>
        </p:txBody>
      </p:sp>
      <p:pic>
        <p:nvPicPr>
          <p:cNvPr id="7171" name="Picture 3"/>
          <p:cNvPicPr>
            <a:picLocks noGrp="1" noChangeAspect="1" noChangeArrowheads="1"/>
          </p:cNvPicPr>
          <p:nvPr>
            <p:ph idx="1"/>
          </p:nvPr>
        </p:nvPicPr>
        <p:blipFill>
          <a:blip r:embed="rId3" cstate="print"/>
          <a:srcRect/>
          <a:stretch>
            <a:fillRect/>
          </a:stretch>
        </p:blipFill>
        <p:spPr bwMode="auto">
          <a:xfrm>
            <a:off x="3124200" y="0"/>
            <a:ext cx="5803751"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DQM Data Export</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457200" y="1066800"/>
            <a:ext cx="845820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4189</TotalTime>
  <Words>814</Words>
  <Application>Microsoft Office PowerPoint</Application>
  <PresentationFormat>On-screen Show (4:3)</PresentationFormat>
  <Paragraphs>83</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Title Master</vt:lpstr>
      <vt:lpstr>Slide Master</vt:lpstr>
      <vt:lpstr>National Dredging Quality Management (DQM) Program</vt:lpstr>
      <vt:lpstr>PowerPoint Presentation</vt:lpstr>
      <vt:lpstr>New DQM Website</vt:lpstr>
      <vt:lpstr>Annual Goals</vt:lpstr>
      <vt:lpstr>Program Advancements</vt:lpstr>
      <vt:lpstr>PowerPoint Presentation</vt:lpstr>
      <vt:lpstr>PowerPoint Presentation</vt:lpstr>
      <vt:lpstr>V2.0 Disposal Plot</vt:lpstr>
      <vt:lpstr>DQM Data Export</vt:lpstr>
      <vt:lpstr>PowerPoint Presentation</vt:lpstr>
      <vt:lpstr>PowerPoint Presentation</vt:lpstr>
      <vt:lpstr>PowerPoint Presentation</vt:lpstr>
      <vt:lpstr>HQ’s Directive Cutterhead Monitoring</vt:lpstr>
      <vt:lpstr>Future                          Extreme</vt:lpstr>
      <vt:lpstr>PowerPoint Presentation</vt:lpstr>
      <vt:lpstr>Future (                      )</vt:lpstr>
      <vt:lpstr>PowerPoint Presentation</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USACE</dc:creator>
  <cp:lastModifiedBy>jim.wescott</cp:lastModifiedBy>
  <cp:revision>188</cp:revision>
  <dcterms:created xsi:type="dcterms:W3CDTF">2009-12-01T15:27:29Z</dcterms:created>
  <dcterms:modified xsi:type="dcterms:W3CDTF">2012-04-23T20:45:42Z</dcterms:modified>
</cp:coreProperties>
</file>